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49"/>
  </p:notesMasterIdLst>
  <p:sldIdLst>
    <p:sldId id="256" r:id="rId2"/>
    <p:sldId id="319" r:id="rId3"/>
    <p:sldId id="259" r:id="rId4"/>
    <p:sldId id="258" r:id="rId5"/>
    <p:sldId id="305" r:id="rId6"/>
    <p:sldId id="337" r:id="rId7"/>
    <p:sldId id="384" r:id="rId8"/>
    <p:sldId id="340" r:id="rId9"/>
    <p:sldId id="347" r:id="rId10"/>
    <p:sldId id="352" r:id="rId11"/>
    <p:sldId id="355" r:id="rId12"/>
    <p:sldId id="362" r:id="rId13"/>
    <p:sldId id="356" r:id="rId14"/>
    <p:sldId id="357" r:id="rId15"/>
    <p:sldId id="359" r:id="rId16"/>
    <p:sldId id="360" r:id="rId17"/>
    <p:sldId id="361" r:id="rId18"/>
    <p:sldId id="363" r:id="rId19"/>
    <p:sldId id="350" r:id="rId20"/>
    <p:sldId id="373" r:id="rId21"/>
    <p:sldId id="366" r:id="rId22"/>
    <p:sldId id="367" r:id="rId23"/>
    <p:sldId id="364" r:id="rId24"/>
    <p:sldId id="354" r:id="rId25"/>
    <p:sldId id="368" r:id="rId26"/>
    <p:sldId id="369" r:id="rId27"/>
    <p:sldId id="349" r:id="rId28"/>
    <p:sldId id="371" r:id="rId29"/>
    <p:sldId id="374" r:id="rId30"/>
    <p:sldId id="375" r:id="rId31"/>
    <p:sldId id="272" r:id="rId32"/>
    <p:sldId id="385" r:id="rId33"/>
    <p:sldId id="308" r:id="rId34"/>
    <p:sldId id="377" r:id="rId35"/>
    <p:sldId id="386" r:id="rId36"/>
    <p:sldId id="378" r:id="rId37"/>
    <p:sldId id="379" r:id="rId38"/>
    <p:sldId id="380" r:id="rId39"/>
    <p:sldId id="381" r:id="rId40"/>
    <p:sldId id="290" r:id="rId41"/>
    <p:sldId id="293" r:id="rId42"/>
    <p:sldId id="383" r:id="rId43"/>
    <p:sldId id="291" r:id="rId44"/>
    <p:sldId id="382" r:id="rId45"/>
    <p:sldId id="295" r:id="rId46"/>
    <p:sldId id="316" r:id="rId47"/>
    <p:sldId id="388" r:id="rId48"/>
  </p:sldIdLst>
  <p:sldSz cx="12192000" cy="6858000"/>
  <p:notesSz cx="6858000" cy="9144000"/>
  <p:embeddedFontLst>
    <p:embeddedFont>
      <p:font typeface="Comic Sans MS" panose="030F0902030302020204" pitchFamily="66" charset="0"/>
      <p:regular r:id="rId50"/>
    </p:embeddedFont>
    <p:embeddedFont>
      <p:font typeface="Marvin Round" panose="02000000000000000000" pitchFamily="2" charset="0"/>
      <p:regular r:id="rId51"/>
    </p:embeddedFont>
    <p:embeddedFont>
      <p:font typeface="PraterBlockPro" panose="020B0504010101020102" pitchFamily="34" charset="77"/>
      <p:regular r:id="rId52"/>
    </p:embeddedFont>
    <p:embeddedFont>
      <p:font typeface="Tahoma" panose="020B0604030504040204" pitchFamily="34" charset="0"/>
      <p:regular r:id="rId53"/>
      <p:bold r:id="rId54"/>
    </p:embeddedFont>
    <p:embeddedFont>
      <p:font typeface="Verdana" panose="020B0604030504040204" pitchFamily="34" charset="0"/>
      <p:regular r:id="rId55"/>
      <p:bold r:id="rId56"/>
      <p:italic r:id="rId57"/>
      <p:bold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Westmore" initials="MW" lastIdx="0" clrIdx="0">
    <p:extLst>
      <p:ext uri="{19B8F6BF-5375-455C-9EA6-DF929625EA0E}">
        <p15:presenceInfo xmlns:p15="http://schemas.microsoft.com/office/powerpoint/2012/main" userId="S-1-5-21-1616849034-2007720754-1845911597-1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5D696-8F83-4EFD-B1F5-496917C6A5D5}" v="8" dt="2026-02-19T19:02:47.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87671" autoAdjust="0"/>
  </p:normalViewPr>
  <p:slideViewPr>
    <p:cSldViewPr snapToGrid="0">
      <p:cViewPr varScale="1">
        <p:scale>
          <a:sx n="111" d="100"/>
          <a:sy n="111" d="100"/>
        </p:scale>
        <p:origin x="1152" y="192"/>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2" d="100"/>
          <a:sy n="62"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dalia Martin" userId="b931d2294af1867b" providerId="LiveId" clId="{C2EB0774-27D5-47C1-94FE-2B5437C2F736}"/>
    <pc:docChg chg="custSel addSld delSld modSld">
      <pc:chgData name="Idalia Martin" userId="b931d2294af1867b" providerId="LiveId" clId="{C2EB0774-27D5-47C1-94FE-2B5437C2F736}" dt="2026-02-19T19:41:34.681" v="1718" actId="20577"/>
      <pc:docMkLst>
        <pc:docMk/>
      </pc:docMkLst>
      <pc:sldChg chg="modSp mod modNotesTx">
        <pc:chgData name="Idalia Martin" userId="b931d2294af1867b" providerId="LiveId" clId="{C2EB0774-27D5-47C1-94FE-2B5437C2F736}" dt="2026-02-19T18:44:35.775" v="1460" actId="20577"/>
        <pc:sldMkLst>
          <pc:docMk/>
          <pc:sldMk cId="1807804850" sldId="256"/>
        </pc:sldMkLst>
        <pc:spChg chg="mod">
          <ac:chgData name="Idalia Martin" userId="b931d2294af1867b" providerId="LiveId" clId="{C2EB0774-27D5-47C1-94FE-2B5437C2F736}" dt="2026-02-19T18:43:53.133" v="1447" actId="1038"/>
          <ac:spMkLst>
            <pc:docMk/>
            <pc:sldMk cId="1807804850" sldId="256"/>
            <ac:spMk id="10" creationId="{0E9846C1-1599-0D85-281D-E6847ACDC4AE}"/>
          </ac:spMkLst>
        </pc:spChg>
      </pc:sldChg>
      <pc:sldChg chg="addSp delSp modSp mod">
        <pc:chgData name="Idalia Martin" userId="b931d2294af1867b" providerId="LiveId" clId="{C2EB0774-27D5-47C1-94FE-2B5437C2F736}" dt="2026-02-02T19:25:54.416" v="1349"/>
        <pc:sldMkLst>
          <pc:docMk/>
          <pc:sldMk cId="832122760" sldId="258"/>
        </pc:sldMkLst>
        <pc:picChg chg="add mod">
          <ac:chgData name="Idalia Martin" userId="b931d2294af1867b" providerId="LiveId" clId="{C2EB0774-27D5-47C1-94FE-2B5437C2F736}" dt="2026-02-02T19:25:54.416" v="1349"/>
          <ac:picMkLst>
            <pc:docMk/>
            <pc:sldMk cId="832122760" sldId="258"/>
            <ac:picMk id="2" creationId="{C9ABF206-E400-62D0-A540-C74C48A4A03A}"/>
          </ac:picMkLst>
        </pc:picChg>
      </pc:sldChg>
      <pc:sldChg chg="modSp">
        <pc:chgData name="Idalia Martin" userId="b931d2294af1867b" providerId="LiveId" clId="{C2EB0774-27D5-47C1-94FE-2B5437C2F736}" dt="2026-02-19T18:45:23.177" v="1462"/>
        <pc:sldMkLst>
          <pc:docMk/>
          <pc:sldMk cId="1114855465" sldId="259"/>
        </pc:sldMkLst>
        <pc:spChg chg="mod">
          <ac:chgData name="Idalia Martin" userId="b931d2294af1867b" providerId="LiveId" clId="{C2EB0774-27D5-47C1-94FE-2B5437C2F736}" dt="2026-02-19T18:45:23.177" v="1462"/>
          <ac:spMkLst>
            <pc:docMk/>
            <pc:sldMk cId="1114855465" sldId="259"/>
            <ac:spMk id="41" creationId="{00000000-0000-0000-0000-000000000000}"/>
          </ac:spMkLst>
        </pc:spChg>
        <pc:spChg chg="mod">
          <ac:chgData name="Idalia Martin" userId="b931d2294af1867b" providerId="LiveId" clId="{C2EB0774-27D5-47C1-94FE-2B5437C2F736}" dt="2026-02-19T18:45:23.177" v="1462"/>
          <ac:spMkLst>
            <pc:docMk/>
            <pc:sldMk cId="1114855465" sldId="259"/>
            <ac:spMk id="48" creationId="{00000000-0000-0000-0000-000000000000}"/>
          </ac:spMkLst>
        </pc:spChg>
        <pc:spChg chg="mod">
          <ac:chgData name="Idalia Martin" userId="b931d2294af1867b" providerId="LiveId" clId="{C2EB0774-27D5-47C1-94FE-2B5437C2F736}" dt="2026-02-19T18:45:23.177" v="1462"/>
          <ac:spMkLst>
            <pc:docMk/>
            <pc:sldMk cId="1114855465" sldId="259"/>
            <ac:spMk id="50" creationId="{00000000-0000-0000-0000-000000000000}"/>
          </ac:spMkLst>
        </pc:spChg>
        <pc:spChg chg="mod">
          <ac:chgData name="Idalia Martin" userId="b931d2294af1867b" providerId="LiveId" clId="{C2EB0774-27D5-47C1-94FE-2B5437C2F736}" dt="2026-02-19T18:45:23.177" v="1462"/>
          <ac:spMkLst>
            <pc:docMk/>
            <pc:sldMk cId="1114855465" sldId="259"/>
            <ac:spMk id="52" creationId="{00000000-0000-0000-0000-000000000000}"/>
          </ac:spMkLst>
        </pc:spChg>
        <pc:spChg chg="mod">
          <ac:chgData name="Idalia Martin" userId="b931d2294af1867b" providerId="LiveId" clId="{C2EB0774-27D5-47C1-94FE-2B5437C2F736}" dt="2026-02-19T18:45:23.177" v="1462"/>
          <ac:spMkLst>
            <pc:docMk/>
            <pc:sldMk cId="1114855465" sldId="259"/>
            <ac:spMk id="54" creationId="{00000000-0000-0000-0000-000000000000}"/>
          </ac:spMkLst>
        </pc:spChg>
        <pc:spChg chg="mod">
          <ac:chgData name="Idalia Martin" userId="b931d2294af1867b" providerId="LiveId" clId="{C2EB0774-27D5-47C1-94FE-2B5437C2F736}" dt="2026-02-19T18:45:23.177" v="1462"/>
          <ac:spMkLst>
            <pc:docMk/>
            <pc:sldMk cId="1114855465" sldId="259"/>
            <ac:spMk id="56" creationId="{00000000-0000-0000-0000-000000000000}"/>
          </ac:spMkLst>
        </pc:spChg>
        <pc:spChg chg="mod">
          <ac:chgData name="Idalia Martin" userId="b931d2294af1867b" providerId="LiveId" clId="{C2EB0774-27D5-47C1-94FE-2B5437C2F736}" dt="2026-02-19T18:45:23.177" v="1462"/>
          <ac:spMkLst>
            <pc:docMk/>
            <pc:sldMk cId="1114855465" sldId="259"/>
            <ac:spMk id="82" creationId="{00000000-0000-0000-0000-000000000000}"/>
          </ac:spMkLst>
        </pc:spChg>
        <pc:picChg chg="mod">
          <ac:chgData name="Idalia Martin" userId="b931d2294af1867b" providerId="LiveId" clId="{C2EB0774-27D5-47C1-94FE-2B5437C2F736}" dt="2026-02-19T18:45:23.177" v="1462"/>
          <ac:picMkLst>
            <pc:docMk/>
            <pc:sldMk cId="1114855465" sldId="259"/>
            <ac:picMk id="53" creationId="{00000000-0000-0000-0000-000000000000}"/>
          </ac:picMkLst>
        </pc:picChg>
        <pc:picChg chg="mod">
          <ac:chgData name="Idalia Martin" userId="b931d2294af1867b" providerId="LiveId" clId="{C2EB0774-27D5-47C1-94FE-2B5437C2F736}" dt="2026-02-19T18:45:23.177" v="1462"/>
          <ac:picMkLst>
            <pc:docMk/>
            <pc:sldMk cId="1114855465" sldId="259"/>
            <ac:picMk id="55" creationId="{00000000-0000-0000-0000-000000000000}"/>
          </ac:picMkLst>
        </pc:picChg>
        <pc:picChg chg="mod">
          <ac:chgData name="Idalia Martin" userId="b931d2294af1867b" providerId="LiveId" clId="{C2EB0774-27D5-47C1-94FE-2B5437C2F736}" dt="2026-02-19T18:45:23.177" v="1462"/>
          <ac:picMkLst>
            <pc:docMk/>
            <pc:sldMk cId="1114855465" sldId="259"/>
            <ac:picMk id="57" creationId="{00000000-0000-0000-0000-000000000000}"/>
          </ac:picMkLst>
        </pc:picChg>
      </pc:sldChg>
      <pc:sldChg chg="modNotesTx">
        <pc:chgData name="Idalia Martin" userId="b931d2294af1867b" providerId="LiveId" clId="{C2EB0774-27D5-47C1-94FE-2B5437C2F736}" dt="2026-02-19T19:41:34.681" v="1718" actId="20577"/>
        <pc:sldMkLst>
          <pc:docMk/>
          <pc:sldMk cId="2105147411" sldId="291"/>
        </pc:sldMkLst>
      </pc:sldChg>
      <pc:sldChg chg="modSp mod">
        <pc:chgData name="Idalia Martin" userId="b931d2294af1867b" providerId="LiveId" clId="{C2EB0774-27D5-47C1-94FE-2B5437C2F736}" dt="2026-02-02T20:43:19.700" v="1416" actId="1036"/>
        <pc:sldMkLst>
          <pc:docMk/>
          <pc:sldMk cId="4104654853" sldId="293"/>
        </pc:sldMkLst>
        <pc:spChg chg="mod">
          <ac:chgData name="Idalia Martin" userId="b931d2294af1867b" providerId="LiveId" clId="{C2EB0774-27D5-47C1-94FE-2B5437C2F736}" dt="2026-02-02T20:43:19.700" v="1416" actId="1036"/>
          <ac:spMkLst>
            <pc:docMk/>
            <pc:sldMk cId="4104654853" sldId="293"/>
            <ac:spMk id="16" creationId="{00000000-0000-0000-0000-000000000000}"/>
          </ac:spMkLst>
        </pc:spChg>
      </pc:sldChg>
      <pc:sldChg chg="add">
        <pc:chgData name="Idalia Martin" userId="b931d2294af1867b" providerId="LiveId" clId="{C2EB0774-27D5-47C1-94FE-2B5437C2F736}" dt="2026-01-23T20:51:58.272" v="1333"/>
        <pc:sldMkLst>
          <pc:docMk/>
          <pc:sldMk cId="3109150336" sldId="316"/>
        </pc:sldMkLst>
      </pc:sldChg>
      <pc:sldChg chg="modNotesTx">
        <pc:chgData name="Idalia Martin" userId="b931d2294af1867b" providerId="LiveId" clId="{C2EB0774-27D5-47C1-94FE-2B5437C2F736}" dt="2026-01-23T18:00:42.468" v="69" actId="20577"/>
        <pc:sldMkLst>
          <pc:docMk/>
          <pc:sldMk cId="3060215012" sldId="319"/>
        </pc:sldMkLst>
      </pc:sldChg>
      <pc:sldChg chg="modSp">
        <pc:chgData name="Idalia Martin" userId="b931d2294af1867b" providerId="LiveId" clId="{C2EB0774-27D5-47C1-94FE-2B5437C2F736}" dt="2026-02-19T18:45:23.177" v="1462"/>
        <pc:sldMkLst>
          <pc:docMk/>
          <pc:sldMk cId="2675016638" sldId="337"/>
        </pc:sldMkLst>
        <pc:spChg chg="mod">
          <ac:chgData name="Idalia Martin" userId="b931d2294af1867b" providerId="LiveId" clId="{C2EB0774-27D5-47C1-94FE-2B5437C2F736}" dt="2026-02-19T18:45:23.177" v="1462"/>
          <ac:spMkLst>
            <pc:docMk/>
            <pc:sldMk cId="2675016638" sldId="337"/>
            <ac:spMk id="11" creationId="{00000000-0000-0000-0000-000000000000}"/>
          </ac:spMkLst>
        </pc:spChg>
        <pc:spChg chg="mod">
          <ac:chgData name="Idalia Martin" userId="b931d2294af1867b" providerId="LiveId" clId="{C2EB0774-27D5-47C1-94FE-2B5437C2F736}" dt="2026-02-19T18:45:23.177" v="1462"/>
          <ac:spMkLst>
            <pc:docMk/>
            <pc:sldMk cId="2675016638" sldId="337"/>
            <ac:spMk id="13" creationId="{00000000-0000-0000-0000-000000000000}"/>
          </ac:spMkLst>
        </pc:spChg>
        <pc:spChg chg="mod">
          <ac:chgData name="Idalia Martin" userId="b931d2294af1867b" providerId="LiveId" clId="{C2EB0774-27D5-47C1-94FE-2B5437C2F736}" dt="2026-02-19T18:45:23.177" v="1462"/>
          <ac:spMkLst>
            <pc:docMk/>
            <pc:sldMk cId="2675016638" sldId="337"/>
            <ac:spMk id="14" creationId="{00000000-0000-0000-0000-000000000000}"/>
          </ac:spMkLst>
        </pc:spChg>
      </pc:sldChg>
      <pc:sldChg chg="modNotesTx">
        <pc:chgData name="Idalia Martin" userId="b931d2294af1867b" providerId="LiveId" clId="{C2EB0774-27D5-47C1-94FE-2B5437C2F736}" dt="2026-01-23T18:06:48.774" v="73" actId="20577"/>
        <pc:sldMkLst>
          <pc:docMk/>
          <pc:sldMk cId="214067198" sldId="340"/>
        </pc:sldMkLst>
      </pc:sldChg>
      <pc:sldChg chg="modSp mod modNotesTx">
        <pc:chgData name="Idalia Martin" userId="b931d2294af1867b" providerId="LiveId" clId="{C2EB0774-27D5-47C1-94FE-2B5437C2F736}" dt="2026-02-19T18:45:23.177" v="1462"/>
        <pc:sldMkLst>
          <pc:docMk/>
          <pc:sldMk cId="3499036290" sldId="347"/>
        </pc:sldMkLst>
        <pc:spChg chg="mod">
          <ac:chgData name="Idalia Martin" userId="b931d2294af1867b" providerId="LiveId" clId="{C2EB0774-27D5-47C1-94FE-2B5437C2F736}" dt="2026-02-19T18:45:23.177" v="1462"/>
          <ac:spMkLst>
            <pc:docMk/>
            <pc:sldMk cId="3499036290" sldId="347"/>
            <ac:spMk id="2" creationId="{00000000-0000-0000-0000-000000000000}"/>
          </ac:spMkLst>
        </pc:spChg>
      </pc:sldChg>
      <pc:sldChg chg="modSp mod modNotesTx">
        <pc:chgData name="Idalia Martin" userId="b931d2294af1867b" providerId="LiveId" clId="{C2EB0774-27D5-47C1-94FE-2B5437C2F736}" dt="2026-02-19T19:34:52.383" v="1621" actId="20577"/>
        <pc:sldMkLst>
          <pc:docMk/>
          <pc:sldMk cId="2604035727" sldId="349"/>
        </pc:sldMkLst>
        <pc:spChg chg="mod">
          <ac:chgData name="Idalia Martin" userId="b931d2294af1867b" providerId="LiveId" clId="{C2EB0774-27D5-47C1-94FE-2B5437C2F736}" dt="2026-02-19T19:34:29.368" v="1619" actId="1036"/>
          <ac:spMkLst>
            <pc:docMk/>
            <pc:sldMk cId="2604035727" sldId="349"/>
            <ac:spMk id="2" creationId="{AF0E7352-46E4-4BAA-BD02-3E870BE4D8CB}"/>
          </ac:spMkLst>
        </pc:spChg>
        <pc:spChg chg="mod">
          <ac:chgData name="Idalia Martin" userId="b931d2294af1867b" providerId="LiveId" clId="{C2EB0774-27D5-47C1-94FE-2B5437C2F736}" dt="2026-02-02T20:39:32.698" v="1392" actId="1035"/>
          <ac:spMkLst>
            <pc:docMk/>
            <pc:sldMk cId="2604035727" sldId="349"/>
            <ac:spMk id="3" creationId="{F0E7EE97-8EEA-439D-9B89-D41B0D7662C1}"/>
          </ac:spMkLst>
        </pc:spChg>
        <pc:spChg chg="mod">
          <ac:chgData name="Idalia Martin" userId="b931d2294af1867b" providerId="LiveId" clId="{C2EB0774-27D5-47C1-94FE-2B5437C2F736}" dt="2026-02-19T19:34:38.558" v="1620" actId="6549"/>
          <ac:spMkLst>
            <pc:docMk/>
            <pc:sldMk cId="2604035727" sldId="349"/>
            <ac:spMk id="20" creationId="{00000000-0000-0000-0000-000000000000}"/>
          </ac:spMkLst>
        </pc:spChg>
      </pc:sldChg>
      <pc:sldChg chg="modSp">
        <pc:chgData name="Idalia Martin" userId="b931d2294af1867b" providerId="LiveId" clId="{C2EB0774-27D5-47C1-94FE-2B5437C2F736}" dt="2026-02-19T19:02:47.558" v="1518"/>
        <pc:sldMkLst>
          <pc:docMk/>
          <pc:sldMk cId="3345512814" sldId="350"/>
        </pc:sldMkLst>
        <pc:spChg chg="mod">
          <ac:chgData name="Idalia Martin" userId="b931d2294af1867b" providerId="LiveId" clId="{C2EB0774-27D5-47C1-94FE-2B5437C2F736}" dt="2026-02-19T19:02:47.558" v="1518"/>
          <ac:spMkLst>
            <pc:docMk/>
            <pc:sldMk cId="3345512814" sldId="350"/>
            <ac:spMk id="20" creationId="{00000000-0000-0000-0000-000000000000}"/>
          </ac:spMkLst>
        </pc:spChg>
      </pc:sldChg>
      <pc:sldChg chg="modSp mod modNotesTx">
        <pc:chgData name="Idalia Martin" userId="b931d2294af1867b" providerId="LiveId" clId="{C2EB0774-27D5-47C1-94FE-2B5437C2F736}" dt="2026-02-19T18:58:08.192" v="1498" actId="1036"/>
        <pc:sldMkLst>
          <pc:docMk/>
          <pc:sldMk cId="2901191492" sldId="352"/>
        </pc:sldMkLst>
        <pc:spChg chg="mod">
          <ac:chgData name="Idalia Martin" userId="b931d2294af1867b" providerId="LiveId" clId="{C2EB0774-27D5-47C1-94FE-2B5437C2F736}" dt="2026-02-19T18:58:08.192" v="1498" actId="1036"/>
          <ac:spMkLst>
            <pc:docMk/>
            <pc:sldMk cId="2901191492" sldId="352"/>
            <ac:spMk id="2" creationId="{00000000-0000-0000-0000-000000000000}"/>
          </ac:spMkLst>
        </pc:spChg>
      </pc:sldChg>
      <pc:sldChg chg="modSp mod modNotesTx">
        <pc:chgData name="Idalia Martin" userId="b931d2294af1867b" providerId="LiveId" clId="{C2EB0774-27D5-47C1-94FE-2B5437C2F736}" dt="2026-02-19T19:15:38.630" v="1577" actId="20577"/>
        <pc:sldMkLst>
          <pc:docMk/>
          <pc:sldMk cId="2991355345" sldId="354"/>
        </pc:sldMkLst>
        <pc:spChg chg="mod">
          <ac:chgData name="Idalia Martin" userId="b931d2294af1867b" providerId="LiveId" clId="{C2EB0774-27D5-47C1-94FE-2B5437C2F736}" dt="2026-02-19T19:15:08.961" v="1573" actId="20577"/>
          <ac:spMkLst>
            <pc:docMk/>
            <pc:sldMk cId="2991355345" sldId="354"/>
            <ac:spMk id="20" creationId="{00000000-0000-0000-0000-000000000000}"/>
          </ac:spMkLst>
        </pc:spChg>
      </pc:sldChg>
      <pc:sldChg chg="modSp mod modNotesTx">
        <pc:chgData name="Idalia Martin" userId="b931d2294af1867b" providerId="LiveId" clId="{C2EB0774-27D5-47C1-94FE-2B5437C2F736}" dt="2026-02-19T18:59:14.107" v="1507" actId="6549"/>
        <pc:sldMkLst>
          <pc:docMk/>
          <pc:sldMk cId="2318770751" sldId="355"/>
        </pc:sldMkLst>
        <pc:spChg chg="mod">
          <ac:chgData name="Idalia Martin" userId="b931d2294af1867b" providerId="LiveId" clId="{C2EB0774-27D5-47C1-94FE-2B5437C2F736}" dt="2026-02-02T20:31:48.662" v="1356" actId="20577"/>
          <ac:spMkLst>
            <pc:docMk/>
            <pc:sldMk cId="2318770751" sldId="355"/>
            <ac:spMk id="20" creationId="{00000000-0000-0000-0000-000000000000}"/>
          </ac:spMkLst>
        </pc:spChg>
      </pc:sldChg>
      <pc:sldChg chg="modSp mod modNotesTx">
        <pc:chgData name="Idalia Martin" userId="b931d2294af1867b" providerId="LiveId" clId="{C2EB0774-27D5-47C1-94FE-2B5437C2F736}" dt="2026-01-23T18:24:31.203" v="947" actId="20577"/>
        <pc:sldMkLst>
          <pc:docMk/>
          <pc:sldMk cId="3173844948" sldId="356"/>
        </pc:sldMkLst>
        <pc:spChg chg="mod">
          <ac:chgData name="Idalia Martin" userId="b931d2294af1867b" providerId="LiveId" clId="{C2EB0774-27D5-47C1-94FE-2B5437C2F736}" dt="2026-01-23T18:24:08.148" v="893" actId="20577"/>
          <ac:spMkLst>
            <pc:docMk/>
            <pc:sldMk cId="3173844948" sldId="356"/>
            <ac:spMk id="20" creationId="{00000000-0000-0000-0000-000000000000}"/>
          </ac:spMkLst>
        </pc:spChg>
      </pc:sldChg>
      <pc:sldChg chg="modSp mod">
        <pc:chgData name="Idalia Martin" userId="b931d2294af1867b" providerId="LiveId" clId="{C2EB0774-27D5-47C1-94FE-2B5437C2F736}" dt="2026-02-19T19:01:58.187" v="1511" actId="20577"/>
        <pc:sldMkLst>
          <pc:docMk/>
          <pc:sldMk cId="4033528821" sldId="357"/>
        </pc:sldMkLst>
        <pc:spChg chg="mod">
          <ac:chgData name="Idalia Martin" userId="b931d2294af1867b" providerId="LiveId" clId="{C2EB0774-27D5-47C1-94FE-2B5437C2F736}" dt="2026-02-19T19:01:58.187" v="1511" actId="20577"/>
          <ac:spMkLst>
            <pc:docMk/>
            <pc:sldMk cId="4033528821" sldId="357"/>
            <ac:spMk id="20" creationId="{00000000-0000-0000-0000-000000000000}"/>
          </ac:spMkLst>
        </pc:spChg>
      </pc:sldChg>
      <pc:sldChg chg="modSp mod">
        <pc:chgData name="Idalia Martin" userId="b931d2294af1867b" providerId="LiveId" clId="{C2EB0774-27D5-47C1-94FE-2B5437C2F736}" dt="2026-02-19T19:02:19.373" v="1513" actId="20577"/>
        <pc:sldMkLst>
          <pc:docMk/>
          <pc:sldMk cId="1206752537" sldId="360"/>
        </pc:sldMkLst>
        <pc:spChg chg="mod">
          <ac:chgData name="Idalia Martin" userId="b931d2294af1867b" providerId="LiveId" clId="{C2EB0774-27D5-47C1-94FE-2B5437C2F736}" dt="2026-02-19T19:02:19.373" v="1513" actId="20577"/>
          <ac:spMkLst>
            <pc:docMk/>
            <pc:sldMk cId="1206752537" sldId="360"/>
            <ac:spMk id="20" creationId="{00000000-0000-0000-0000-000000000000}"/>
          </ac:spMkLst>
        </pc:spChg>
      </pc:sldChg>
      <pc:sldChg chg="modSp mod modNotesTx">
        <pc:chgData name="Idalia Martin" userId="b931d2294af1867b" providerId="LiveId" clId="{C2EB0774-27D5-47C1-94FE-2B5437C2F736}" dt="2026-02-19T19:05:43.597" v="1530" actId="20577"/>
        <pc:sldMkLst>
          <pc:docMk/>
          <pc:sldMk cId="1181101735" sldId="361"/>
        </pc:sldMkLst>
        <pc:spChg chg="mod">
          <ac:chgData name="Idalia Martin" userId="b931d2294af1867b" providerId="LiveId" clId="{C2EB0774-27D5-47C1-94FE-2B5437C2F736}" dt="2026-02-02T20:33:11.706" v="1361" actId="113"/>
          <ac:spMkLst>
            <pc:docMk/>
            <pc:sldMk cId="1181101735" sldId="361"/>
            <ac:spMk id="3" creationId="{00000000-0000-0000-0000-000000000000}"/>
          </ac:spMkLst>
        </pc:spChg>
        <pc:spChg chg="mod">
          <ac:chgData name="Idalia Martin" userId="b931d2294af1867b" providerId="LiveId" clId="{C2EB0774-27D5-47C1-94FE-2B5437C2F736}" dt="2026-02-19T18:46:47.844" v="1471" actId="20577"/>
          <ac:spMkLst>
            <pc:docMk/>
            <pc:sldMk cId="1181101735" sldId="361"/>
            <ac:spMk id="20" creationId="{00000000-0000-0000-0000-000000000000}"/>
          </ac:spMkLst>
        </pc:spChg>
      </pc:sldChg>
      <pc:sldChg chg="modSp mod modNotesTx">
        <pc:chgData name="Idalia Martin" userId="b931d2294af1867b" providerId="LiveId" clId="{C2EB0774-27D5-47C1-94FE-2B5437C2F736}" dt="2026-02-19T18:59:39.606" v="1509" actId="20577"/>
        <pc:sldMkLst>
          <pc:docMk/>
          <pc:sldMk cId="1331611622" sldId="362"/>
        </pc:sldMkLst>
        <pc:spChg chg="mod">
          <ac:chgData name="Idalia Martin" userId="b931d2294af1867b" providerId="LiveId" clId="{C2EB0774-27D5-47C1-94FE-2B5437C2F736}" dt="2026-02-02T20:33:43.771" v="1363" actId="14100"/>
          <ac:spMkLst>
            <pc:docMk/>
            <pc:sldMk cId="1331611622" sldId="362"/>
            <ac:spMk id="4" creationId="{00000000-0000-0000-0000-000000000000}"/>
          </ac:spMkLst>
        </pc:spChg>
        <pc:spChg chg="mod">
          <ac:chgData name="Idalia Martin" userId="b931d2294af1867b" providerId="LiveId" clId="{C2EB0774-27D5-47C1-94FE-2B5437C2F736}" dt="2026-02-19T18:45:23.177" v="1462"/>
          <ac:spMkLst>
            <pc:docMk/>
            <pc:sldMk cId="1331611622" sldId="362"/>
            <ac:spMk id="20" creationId="{00000000-0000-0000-0000-000000000000}"/>
          </ac:spMkLst>
        </pc:spChg>
      </pc:sldChg>
      <pc:sldChg chg="modSp mod modNotesTx">
        <pc:chgData name="Idalia Martin" userId="b931d2294af1867b" providerId="LiveId" clId="{C2EB0774-27D5-47C1-94FE-2B5437C2F736}" dt="2026-02-19T19:06:32.082" v="1533" actId="20577"/>
        <pc:sldMkLst>
          <pc:docMk/>
          <pc:sldMk cId="2830003981" sldId="363"/>
        </pc:sldMkLst>
        <pc:spChg chg="mod">
          <ac:chgData name="Idalia Martin" userId="b931d2294af1867b" providerId="LiveId" clId="{C2EB0774-27D5-47C1-94FE-2B5437C2F736}" dt="2026-02-02T20:34:50.258" v="1378" actId="113"/>
          <ac:spMkLst>
            <pc:docMk/>
            <pc:sldMk cId="2830003981" sldId="363"/>
            <ac:spMk id="3" creationId="{00000000-0000-0000-0000-000000000000}"/>
          </ac:spMkLst>
        </pc:spChg>
        <pc:spChg chg="mod">
          <ac:chgData name="Idalia Martin" userId="b931d2294af1867b" providerId="LiveId" clId="{C2EB0774-27D5-47C1-94FE-2B5437C2F736}" dt="2026-02-19T19:06:19.260" v="1532" actId="20577"/>
          <ac:spMkLst>
            <pc:docMk/>
            <pc:sldMk cId="2830003981" sldId="363"/>
            <ac:spMk id="20" creationId="{00000000-0000-0000-0000-000000000000}"/>
          </ac:spMkLst>
        </pc:spChg>
      </pc:sldChg>
      <pc:sldChg chg="modSp mod">
        <pc:chgData name="Idalia Martin" userId="b931d2294af1867b" providerId="LiveId" clId="{C2EB0774-27D5-47C1-94FE-2B5437C2F736}" dt="2026-02-19T19:14:27.101" v="1571" actId="1037"/>
        <pc:sldMkLst>
          <pc:docMk/>
          <pc:sldMk cId="4261796694" sldId="364"/>
        </pc:sldMkLst>
        <pc:spChg chg="mod">
          <ac:chgData name="Idalia Martin" userId="b931d2294af1867b" providerId="LiveId" clId="{C2EB0774-27D5-47C1-94FE-2B5437C2F736}" dt="2026-02-19T19:14:27.101" v="1571" actId="1037"/>
          <ac:spMkLst>
            <pc:docMk/>
            <pc:sldMk cId="4261796694" sldId="364"/>
            <ac:spMk id="3" creationId="{00000000-0000-0000-0000-000000000000}"/>
          </ac:spMkLst>
        </pc:spChg>
      </pc:sldChg>
      <pc:sldChg chg="modSp mod modNotesTx">
        <pc:chgData name="Idalia Martin" userId="b931d2294af1867b" providerId="LiveId" clId="{C2EB0774-27D5-47C1-94FE-2B5437C2F736}" dt="2026-02-19T19:08:34.045" v="1551" actId="6549"/>
        <pc:sldMkLst>
          <pc:docMk/>
          <pc:sldMk cId="4277125052" sldId="366"/>
        </pc:sldMkLst>
        <pc:spChg chg="mod">
          <ac:chgData name="Idalia Martin" userId="b931d2294af1867b" providerId="LiveId" clId="{C2EB0774-27D5-47C1-94FE-2B5437C2F736}" dt="2026-02-19T19:08:05.521" v="1548" actId="20577"/>
          <ac:spMkLst>
            <pc:docMk/>
            <pc:sldMk cId="4277125052" sldId="366"/>
            <ac:spMk id="19" creationId="{00000000-0000-0000-0000-000000000000}"/>
          </ac:spMkLst>
        </pc:spChg>
      </pc:sldChg>
      <pc:sldChg chg="modSp mod modNotesTx">
        <pc:chgData name="Idalia Martin" userId="b931d2294af1867b" providerId="LiveId" clId="{C2EB0774-27D5-47C1-94FE-2B5437C2F736}" dt="2026-02-19T19:09:06.413" v="1563" actId="20577"/>
        <pc:sldMkLst>
          <pc:docMk/>
          <pc:sldMk cId="2568223425" sldId="367"/>
        </pc:sldMkLst>
        <pc:spChg chg="mod">
          <ac:chgData name="Idalia Martin" userId="b931d2294af1867b" providerId="LiveId" clId="{C2EB0774-27D5-47C1-94FE-2B5437C2F736}" dt="2026-02-19T19:08:45.782" v="1559" actId="20577"/>
          <ac:spMkLst>
            <pc:docMk/>
            <pc:sldMk cId="2568223425" sldId="367"/>
            <ac:spMk id="20" creationId="{00000000-0000-0000-0000-000000000000}"/>
          </ac:spMkLst>
        </pc:spChg>
      </pc:sldChg>
      <pc:sldChg chg="modSp mod">
        <pc:chgData name="Idalia Martin" userId="b931d2294af1867b" providerId="LiveId" clId="{C2EB0774-27D5-47C1-94FE-2B5437C2F736}" dt="2026-02-19T19:15:55.934" v="1583" actId="20577"/>
        <pc:sldMkLst>
          <pc:docMk/>
          <pc:sldMk cId="3189024075" sldId="368"/>
        </pc:sldMkLst>
        <pc:spChg chg="mod">
          <ac:chgData name="Idalia Martin" userId="b931d2294af1867b" providerId="LiveId" clId="{C2EB0774-27D5-47C1-94FE-2B5437C2F736}" dt="2026-02-19T19:15:55.934" v="1583" actId="20577"/>
          <ac:spMkLst>
            <pc:docMk/>
            <pc:sldMk cId="3189024075" sldId="368"/>
            <ac:spMk id="20" creationId="{00000000-0000-0000-0000-000000000000}"/>
          </ac:spMkLst>
        </pc:spChg>
      </pc:sldChg>
      <pc:sldChg chg="modSp mod modNotesTx">
        <pc:chgData name="Idalia Martin" userId="b931d2294af1867b" providerId="LiveId" clId="{C2EB0774-27D5-47C1-94FE-2B5437C2F736}" dt="2026-02-19T19:16:47.311" v="1593" actId="20577"/>
        <pc:sldMkLst>
          <pc:docMk/>
          <pc:sldMk cId="742210979" sldId="369"/>
        </pc:sldMkLst>
        <pc:spChg chg="mod">
          <ac:chgData name="Idalia Martin" userId="b931d2294af1867b" providerId="LiveId" clId="{C2EB0774-27D5-47C1-94FE-2B5437C2F736}" dt="2026-02-19T19:16:22.023" v="1591" actId="20577"/>
          <ac:spMkLst>
            <pc:docMk/>
            <pc:sldMk cId="742210979" sldId="369"/>
            <ac:spMk id="20" creationId="{00000000-0000-0000-0000-000000000000}"/>
          </ac:spMkLst>
        </pc:spChg>
      </pc:sldChg>
      <pc:sldChg chg="modNotesTx">
        <pc:chgData name="Idalia Martin" userId="b931d2294af1867b" providerId="LiveId" clId="{C2EB0774-27D5-47C1-94FE-2B5437C2F736}" dt="2026-02-19T19:35:17.222" v="1623" actId="6549"/>
        <pc:sldMkLst>
          <pc:docMk/>
          <pc:sldMk cId="1312419225" sldId="371"/>
        </pc:sldMkLst>
      </pc:sldChg>
      <pc:sldChg chg="modSp mod modNotesTx">
        <pc:chgData name="Idalia Martin" userId="b931d2294af1867b" providerId="LiveId" clId="{C2EB0774-27D5-47C1-94FE-2B5437C2F736}" dt="2026-02-19T19:07:17.331" v="1537" actId="20577"/>
        <pc:sldMkLst>
          <pc:docMk/>
          <pc:sldMk cId="1275667956" sldId="373"/>
        </pc:sldMkLst>
        <pc:spChg chg="mod">
          <ac:chgData name="Idalia Martin" userId="b931d2294af1867b" providerId="LiveId" clId="{C2EB0774-27D5-47C1-94FE-2B5437C2F736}" dt="2026-02-19T19:07:17.331" v="1537" actId="20577"/>
          <ac:spMkLst>
            <pc:docMk/>
            <pc:sldMk cId="1275667956" sldId="373"/>
            <ac:spMk id="21" creationId="{00000000-0000-0000-0000-000000000000}"/>
          </ac:spMkLst>
        </pc:spChg>
      </pc:sldChg>
      <pc:sldChg chg="modSp mod modNotesTx">
        <pc:chgData name="Idalia Martin" userId="b931d2294af1867b" providerId="LiveId" clId="{C2EB0774-27D5-47C1-94FE-2B5437C2F736}" dt="2026-02-19T19:36:07.910" v="1657" actId="20577"/>
        <pc:sldMkLst>
          <pc:docMk/>
          <pc:sldMk cId="348776938" sldId="374"/>
        </pc:sldMkLst>
        <pc:spChg chg="mod">
          <ac:chgData name="Idalia Martin" userId="b931d2294af1867b" providerId="LiveId" clId="{C2EB0774-27D5-47C1-94FE-2B5437C2F736}" dt="2026-02-19T19:35:42.731" v="1635" actId="20577"/>
          <ac:spMkLst>
            <pc:docMk/>
            <pc:sldMk cId="348776938" sldId="374"/>
            <ac:spMk id="2" creationId="{00000000-0000-0000-0000-000000000000}"/>
          </ac:spMkLst>
        </pc:spChg>
        <pc:spChg chg="mod">
          <ac:chgData name="Idalia Martin" userId="b931d2294af1867b" providerId="LiveId" clId="{C2EB0774-27D5-47C1-94FE-2B5437C2F736}" dt="2026-02-19T19:35:34.747" v="1629" actId="20577"/>
          <ac:spMkLst>
            <pc:docMk/>
            <pc:sldMk cId="348776938" sldId="374"/>
            <ac:spMk id="20" creationId="{00000000-0000-0000-0000-000000000000}"/>
          </ac:spMkLst>
        </pc:spChg>
      </pc:sldChg>
      <pc:sldChg chg="modSp modNotesTx">
        <pc:chgData name="Idalia Martin" userId="b931d2294af1867b" providerId="LiveId" clId="{C2EB0774-27D5-47C1-94FE-2B5437C2F736}" dt="2026-02-19T19:36:39.560" v="1660" actId="20577"/>
        <pc:sldMkLst>
          <pc:docMk/>
          <pc:sldMk cId="3336975993" sldId="375"/>
        </pc:sldMkLst>
        <pc:spChg chg="mod">
          <ac:chgData name="Idalia Martin" userId="b931d2294af1867b" providerId="LiveId" clId="{C2EB0774-27D5-47C1-94FE-2B5437C2F736}" dt="2026-02-19T18:45:23.177" v="1462"/>
          <ac:spMkLst>
            <pc:docMk/>
            <pc:sldMk cId="3336975993" sldId="375"/>
            <ac:spMk id="20" creationId="{00000000-0000-0000-0000-000000000000}"/>
          </ac:spMkLst>
        </pc:spChg>
      </pc:sldChg>
      <pc:sldChg chg="modSp">
        <pc:chgData name="Idalia Martin" userId="b931d2294af1867b" providerId="LiveId" clId="{C2EB0774-27D5-47C1-94FE-2B5437C2F736}" dt="2026-02-19T18:45:23.177" v="1462"/>
        <pc:sldMkLst>
          <pc:docMk/>
          <pc:sldMk cId="4285041731" sldId="379"/>
        </pc:sldMkLst>
        <pc:spChg chg="mod">
          <ac:chgData name="Idalia Martin" userId="b931d2294af1867b" providerId="LiveId" clId="{C2EB0774-27D5-47C1-94FE-2B5437C2F736}" dt="2026-02-19T18:45:23.177" v="1462"/>
          <ac:spMkLst>
            <pc:docMk/>
            <pc:sldMk cId="4285041731" sldId="379"/>
            <ac:spMk id="14" creationId="{00000000-0000-0000-0000-000000000000}"/>
          </ac:spMkLst>
        </pc:spChg>
        <pc:spChg chg="mod">
          <ac:chgData name="Idalia Martin" userId="b931d2294af1867b" providerId="LiveId" clId="{C2EB0774-27D5-47C1-94FE-2B5437C2F736}" dt="2026-02-19T18:45:23.177" v="1462"/>
          <ac:spMkLst>
            <pc:docMk/>
            <pc:sldMk cId="4285041731" sldId="379"/>
            <ac:spMk id="16" creationId="{00000000-0000-0000-0000-000000000000}"/>
          </ac:spMkLst>
        </pc:spChg>
        <pc:spChg chg="mod">
          <ac:chgData name="Idalia Martin" userId="b931d2294af1867b" providerId="LiveId" clId="{C2EB0774-27D5-47C1-94FE-2B5437C2F736}" dt="2026-02-19T18:45:23.177" v="1462"/>
          <ac:spMkLst>
            <pc:docMk/>
            <pc:sldMk cId="4285041731" sldId="379"/>
            <ac:spMk id="17" creationId="{00000000-0000-0000-0000-000000000000}"/>
          </ac:spMkLst>
        </pc:spChg>
      </pc:sldChg>
      <pc:sldChg chg="modNotesTx">
        <pc:chgData name="Idalia Martin" userId="b931d2294af1867b" providerId="LiveId" clId="{C2EB0774-27D5-47C1-94FE-2B5437C2F736}" dt="2026-02-19T19:39:05.781" v="1691" actId="20577"/>
        <pc:sldMkLst>
          <pc:docMk/>
          <pc:sldMk cId="3790060061" sldId="381"/>
        </pc:sldMkLst>
      </pc:sldChg>
      <pc:sldChg chg="modSp mod">
        <pc:chgData name="Idalia Martin" userId="b931d2294af1867b" providerId="LiveId" clId="{C2EB0774-27D5-47C1-94FE-2B5437C2F736}" dt="2026-02-02T20:43:44.673" v="1418" actId="1036"/>
        <pc:sldMkLst>
          <pc:docMk/>
          <pc:sldMk cId="3304111809" sldId="383"/>
        </pc:sldMkLst>
        <pc:spChg chg="mod">
          <ac:chgData name="Idalia Martin" userId="b931d2294af1867b" providerId="LiveId" clId="{C2EB0774-27D5-47C1-94FE-2B5437C2F736}" dt="2026-02-02T20:43:44.673" v="1418" actId="1036"/>
          <ac:spMkLst>
            <pc:docMk/>
            <pc:sldMk cId="3304111809" sldId="383"/>
            <ac:spMk id="16" creationId="{00000000-0000-0000-0000-000000000000}"/>
          </ac:spMkLst>
        </pc:spChg>
      </pc:sldChg>
      <pc:sldChg chg="addSp delSp modSp mod">
        <pc:chgData name="Idalia Martin" userId="b931d2294af1867b" providerId="LiveId" clId="{C2EB0774-27D5-47C1-94FE-2B5437C2F736}" dt="2026-02-02T19:25:46.605" v="1347" actId="1036"/>
        <pc:sldMkLst>
          <pc:docMk/>
          <pc:sldMk cId="3111204664" sldId="384"/>
        </pc:sldMkLst>
        <pc:picChg chg="add mod">
          <ac:chgData name="Idalia Martin" userId="b931d2294af1867b" providerId="LiveId" clId="{C2EB0774-27D5-47C1-94FE-2B5437C2F736}" dt="2026-02-02T19:25:46.605" v="1347" actId="1036"/>
          <ac:picMkLst>
            <pc:docMk/>
            <pc:sldMk cId="3111204664" sldId="384"/>
            <ac:picMk id="2" creationId="{D56E56FB-8536-182B-8C8E-937DD4390CD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DC861-0A22-49CD-B42B-2B42973D0870}" type="datetimeFigureOut">
              <a:rPr lang="en-US" smtClean="0"/>
              <a:t>2/28/26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AA58B-7F68-4F22-A5B3-354C37D900B1}" type="slidenum">
              <a:rPr lang="en-US" smtClean="0"/>
              <a:t>‹#›</a:t>
            </a:fld>
            <a:endParaRPr lang="en-US"/>
          </a:p>
        </p:txBody>
      </p:sp>
    </p:spTree>
    <p:extLst>
      <p:ext uri="{BB962C8B-B14F-4D97-AF65-F5344CB8AC3E}">
        <p14:creationId xmlns:p14="http://schemas.microsoft.com/office/powerpoint/2010/main" val="422551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La repetición ayuda para el aprendizaje. Dedique tiempo a revisar la última clase de Mis derechos, mi vida, que impartió antes de comenzar esta sesión. Además, puede responder a las preguntas privadas que estudiantes le hayan entregado en tarjetas durante su sesión de clase anterior.</a:t>
            </a:r>
          </a:p>
          <a:p>
            <a:endParaRPr lang="en-US" sz="1200"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En la clase de hoy, hablaremos sobre algo que se llama “límites”. Hablaremos sobre lo que son los límites y también jugaremos a un juego en que pueden explorar los límites que tienen en sus relaciones.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a:t>
            </a:fld>
            <a:endParaRPr lang="en-US"/>
          </a:p>
        </p:txBody>
      </p:sp>
    </p:spTree>
    <p:extLst>
      <p:ext uri="{BB962C8B-B14F-4D97-AF65-F5344CB8AC3E}">
        <p14:creationId xmlns:p14="http://schemas.microsoft.com/office/powerpoint/2010/main" val="3811484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Está bien pedir tiempo a solas en su recámara con la puerta cerrada. Incluso, podrían usar una Declaración “yo” para decirle a su padre o madre que necesitan algo de tiempo en privado.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10</a:t>
            </a:fld>
            <a:endParaRPr lang="en-US"/>
          </a:p>
        </p:txBody>
      </p:sp>
    </p:spTree>
    <p:extLst>
      <p:ext uri="{BB962C8B-B14F-4D97-AF65-F5344CB8AC3E}">
        <p14:creationId xmlns:p14="http://schemas.microsoft.com/office/powerpoint/2010/main" val="397990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74738"/>
            <a:ext cx="5486400" cy="3086100"/>
          </a:xfrm>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no está bien. No está bien que algún familiar les haga sentirse mal por su cuerpo. No está bien que familiares traten de controlar lo que comen o no comen. Esto no respeta el límite.</a:t>
            </a:r>
          </a:p>
          <a:p>
            <a:pPr marL="171450" lvl="0" indent="-171450">
              <a:buFont typeface="Arial" panose="020B0604020202020204" pitchFamily="34" charset="0"/>
              <a:buChar char="•"/>
            </a:pPr>
            <a:endParaRPr lang="es-MX" sz="1200" b="0" i="1" strike="noStrike" cap="none" spc="0" baseline="0" dirty="0">
              <a:solidFill>
                <a:srgbClr val="000000"/>
              </a:solidFill>
              <a:effectLst/>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MX" sz="1200" i="1" kern="1200" baseline="0" noProof="0" dirty="0">
                <a:solidFill>
                  <a:schemeClr val="tx1"/>
                </a:solidFill>
                <a:effectLst/>
                <a:latin typeface="+mn-lt"/>
                <a:ea typeface="+mn-ea"/>
                <a:cs typeface="+mn-cs"/>
              </a:rPr>
              <a:t>Tenga en cuenta que pueden haber excepciones a la frase “</a:t>
            </a:r>
            <a:r>
              <a:rPr lang="es-MX" sz="1200" b="0" i="1" strike="noStrike" cap="none" spc="0" baseline="0" dirty="0">
                <a:solidFill>
                  <a:srgbClr val="000000"/>
                </a:solidFill>
                <a:effectLst/>
                <a:latin typeface="+mn-lt"/>
                <a:ea typeface="Calibri"/>
                <a:cs typeface="Calibri"/>
              </a:rPr>
              <a:t>No está bien que familiares traten de controlar lo que comen o no comen</a:t>
            </a:r>
            <a:r>
              <a:rPr lang="es-MX" sz="1200" i="1" kern="1200" baseline="0" noProof="0" dirty="0">
                <a:solidFill>
                  <a:schemeClr val="tx1"/>
                </a:solidFill>
                <a:effectLst/>
                <a:latin typeface="+mn-lt"/>
                <a:ea typeface="+mn-ea"/>
                <a:cs typeface="+mn-cs"/>
              </a:rPr>
              <a:t>” si alguien de la familiar es responsable de vigilar la condición médica del estudiante afectada por sus elecciones de alimentos (por ejemplo diabetes/alergia a cacahuates, etc.).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11</a:t>
            </a:fld>
            <a:endParaRPr lang="en-US"/>
          </a:p>
        </p:txBody>
      </p:sp>
    </p:spTree>
    <p:extLst>
      <p:ext uri="{BB962C8B-B14F-4D97-AF65-F5344CB8AC3E}">
        <p14:creationId xmlns:p14="http://schemas.microsoft.com/office/powerpoint/2010/main" val="1538548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Sus contraseñas son información privada. Su compañero de clase no necesita sus contraseñas de medios sociales. Esto no respeta el límite.</a:t>
            </a:r>
            <a:endParaRPr lang="en-US" i="1" dirty="0">
              <a:effectLst/>
            </a:endParaRPr>
          </a:p>
          <a:p>
            <a:pPr marL="0" lvl="0" indent="0">
              <a:buFont typeface="Arial" panose="020B0604020202020204" pitchFamily="34" charset="0"/>
              <a:buNone/>
            </a:pP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12</a:t>
            </a:fld>
            <a:endParaRPr lang="en-US"/>
          </a:p>
        </p:txBody>
      </p:sp>
    </p:spTree>
    <p:extLst>
      <p:ext uri="{BB962C8B-B14F-4D97-AF65-F5344CB8AC3E}">
        <p14:creationId xmlns:p14="http://schemas.microsoft.com/office/powerpoint/2010/main" val="172539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no está bien. ¡Todo el mundo comete errores! No está bien que su entrenador les grite cuando cometan un error. Su entrenador debe ayudarles, no hacerles sentirse mal.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13</a:t>
            </a:fld>
            <a:endParaRPr lang="en-US"/>
          </a:p>
        </p:txBody>
      </p:sp>
    </p:spTree>
    <p:extLst>
      <p:ext uri="{BB962C8B-B14F-4D97-AF65-F5344CB8AC3E}">
        <p14:creationId xmlns:p14="http://schemas.microsoft.com/office/powerpoint/2010/main" val="125755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 amigo no debe tocar su cuerpo sin su consentimiento o permiso. Además, si le dicen a su amigo que les molestó, debe escucharlo. No está bien que haga algo que les moleste y luego les diga que “solo fue una broma”. Esto no respeta el límite.</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14</a:t>
            </a:fld>
            <a:endParaRPr lang="en-US"/>
          </a:p>
        </p:txBody>
      </p:sp>
    </p:spTree>
    <p:extLst>
      <p:ext uri="{BB962C8B-B14F-4D97-AF65-F5344CB8AC3E}">
        <p14:creationId xmlns:p14="http://schemas.microsoft.com/office/powerpoint/2010/main" val="1289329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Las relaciones sanas necesitan buena comunicación. La buena comunicación incluye escuchar a la otra persona cuando habla. Esto no respeta el límite. </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15</a:t>
            </a:fld>
            <a:endParaRPr lang="en-US"/>
          </a:p>
        </p:txBody>
      </p:sp>
    </p:spTree>
    <p:extLst>
      <p:ext uri="{BB962C8B-B14F-4D97-AF65-F5344CB8AC3E}">
        <p14:creationId xmlns:p14="http://schemas.microsoft.com/office/powerpoint/2010/main" val="974663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 respetuoso que su amigo vea sus cosas privadas sin su consentimiento o permiso.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16</a:t>
            </a:fld>
            <a:endParaRPr lang="en-US"/>
          </a:p>
        </p:txBody>
      </p:sp>
    </p:spTree>
    <p:extLst>
      <p:ext uri="{BB962C8B-B14F-4D97-AF65-F5344CB8AC3E}">
        <p14:creationId xmlns:p14="http://schemas.microsoft.com/office/powerpoint/2010/main" val="2459475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que alguien les diga cosas ofensivas o malas por Internet o en persona. Esto es ciberacoso, y si alguna vez les lastiman por Internet, pueden conseguir ayuda.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17</a:t>
            </a:fld>
            <a:endParaRPr lang="en-US"/>
          </a:p>
        </p:txBody>
      </p:sp>
    </p:spTree>
    <p:extLst>
      <p:ext uri="{BB962C8B-B14F-4D97-AF65-F5344CB8AC3E}">
        <p14:creationId xmlns:p14="http://schemas.microsoft.com/office/powerpoint/2010/main" val="2431807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deben conectarse con nadie que no conocen en los medios sociales, incluido Instagram. Si no conocen a alguien, está en su círculo rojo. No saben si se puede confiar en esa persona y no deben permitir que los sigan. Esto no respeta el límite. </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18</a:t>
            </a:fld>
            <a:endParaRPr lang="en-US"/>
          </a:p>
        </p:txBody>
      </p:sp>
    </p:spTree>
    <p:extLst>
      <p:ext uri="{BB962C8B-B14F-4D97-AF65-F5344CB8AC3E}">
        <p14:creationId xmlns:p14="http://schemas.microsoft.com/office/powerpoint/2010/main" val="2830795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No a todo el mundo les gustan los perros. Si tienen un perro y su amigo les tiene miedo a los perros, deben preguntar a su amigo qué necesita para sentirse bien al visitarlos.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19</a:t>
            </a:fld>
            <a:endParaRPr lang="en-US"/>
          </a:p>
        </p:txBody>
      </p:sp>
    </p:spTree>
    <p:extLst>
      <p:ext uri="{BB962C8B-B14F-4D97-AF65-F5344CB8AC3E}">
        <p14:creationId xmlns:p14="http://schemas.microsoft.com/office/powerpoint/2010/main" val="172798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Empecemos por repasar nuestra Caja de herramientas para una sana relación. La primera herramienta que pusimos en la caja de herramientas fue Declaraciones “yo”. ¿Alguien recuerda lo que son las Declaraciones “yo”?</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Tx/>
              <a:buNone/>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Las Declaraciones ”yo” empiezan con la palabra “yo” e indican a otras personas cómo se sienten, qué quieren o qué necesitan. Pueden decir: “Yo siento”, “Yo quiero” y “Yo necesito”. Entonces, por ejemplo, si su pareja romántica, su novio o su novia siempre llega tarde a sus citas, ¿cuál sería una Declaración “yo” que podrían usar para hablar con esta persona sobre ello?</a:t>
            </a:r>
          </a:p>
          <a:p>
            <a:pPr marL="0" marR="0" lvl="0" indent="0" algn="l" defTabSz="914400" rtl="0" eaLnBrk="1" fontAlgn="auto" latinLnBrk="0" hangingPunct="1">
              <a:lnSpc>
                <a:spcPct val="100000"/>
              </a:lnSpc>
              <a:spcBef>
                <a:spcPct val="0"/>
              </a:spcBef>
              <a:spcAft>
                <a:spcPct val="0"/>
              </a:spcAft>
              <a:buClrTx/>
              <a:buSzTx/>
              <a:buFontTx/>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Algunos ejemplos de Declaraciones “yo” pueden incluir: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siento que me lastima cuando siempre llega tarde para irnos al cine.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necesito que llegue a tiempo para nuestros planes.</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0" strike="noStrike" cap="none" spc="0" baseline="0" dirty="0">
                <a:solidFill>
                  <a:srgbClr val="000000"/>
                </a:solidFill>
                <a:effectLst/>
                <a:latin typeface="Calibri"/>
                <a:ea typeface="Calibri"/>
                <a:cs typeface="Calibri"/>
              </a:rPr>
              <a:t>Yo quiero que me envíe un mensaje de texto si llegará tarde.</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Nuestra segunda herramienta es el Mapa de relaciones. Vean el Mapa de relaciones que completaron la semana pasada. ¿Cuál círculo contiene a las personas que conocen y quieren y en quienes confían más?</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1"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Así es: el círculo central (verde) es el círculo de amor y confianza.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círculo amarillo es para las personas que conocen bien, pero no son tan cercanas como las personas en su círculo central de confianza (verde).</a:t>
            </a:r>
            <a:r>
              <a:rPr lang="es-MX" sz="1200" b="1" i="1"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El círculo rojo es para personas desconocidas o personas que ya conocen, pero que no las conocen bien, o para personas en quienes no confían.</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¿Deben compartir información personal, como su apellido o dirección, con alguien en su círculo rojo?</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1"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endParaRPr lang="en-US" b="0" i="0" baseline="0" dirty="0"/>
          </a:p>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None/>
              <a:defRPr/>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No, no es seguro compartir información personal con personas en su círculo rojo. No puede confiar en las personas en su círculo rojo. La única vez que está bien compartir información personal con alguien en su círculo rojo es si es una persona de ayuda en la comunidad. Las personas de ayuda en la comunidad son personas que su trabajo consiste en ayudar a otras personas, como doctores o bomberos. Está bien compartir cosas como su nombre y dirección con personas de ayuda en la comunidad, pero no deben compartir esta información con otras personas en su círculo rojo de personas que no conocen o en quienes no confían. </a:t>
            </a:r>
            <a:endParaRPr lang="en-US" b="0" i="0" baseline="0" dirty="0"/>
          </a:p>
        </p:txBody>
      </p:sp>
      <p:sp>
        <p:nvSpPr>
          <p:cNvPr id="4" name="Slide Number Placeholder 3"/>
          <p:cNvSpPr>
            <a:spLocks noGrp="1"/>
          </p:cNvSpPr>
          <p:nvPr>
            <p:ph type="sldNum" sz="quarter" idx="10"/>
          </p:nvPr>
        </p:nvSpPr>
        <p:spPr/>
        <p:txBody>
          <a:bodyPr/>
          <a:lstStyle/>
          <a:p>
            <a:fld id="{68BAA58B-7F68-4F22-A5B3-354C37D900B1}" type="slidenum">
              <a:rPr lang="en-US" smtClean="0"/>
              <a:t>2</a:t>
            </a:fld>
            <a:endParaRPr lang="en-US"/>
          </a:p>
        </p:txBody>
      </p:sp>
    </p:spTree>
    <p:extLst>
      <p:ext uri="{BB962C8B-B14F-4D97-AF65-F5344CB8AC3E}">
        <p14:creationId xmlns:p14="http://schemas.microsoft.com/office/powerpoint/2010/main" val="564321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Esta es un poco difícil. Si su maestro les dice que se ven bien en un tono normal, esto puede estar bien. Si su maestro les dice que se ven bien al mirar su cuerpo de arriba a abajo, eso no está bien. Si su maestro alguna vez hiciera algo que les haga sentirse asustados o que les dé asco, deben hablar con una persona adulta en que más confía en su círculo verde de confianza.</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20</a:t>
            </a:fld>
            <a:endParaRPr lang="en-US"/>
          </a:p>
        </p:txBody>
      </p:sp>
    </p:spTree>
    <p:extLst>
      <p:ext uri="{BB962C8B-B14F-4D97-AF65-F5344CB8AC3E}">
        <p14:creationId xmlns:p14="http://schemas.microsoft.com/office/powerpoint/2010/main" val="1561053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Una persona necesita estar, por lo menos, en su círculo amarillo antes de que salgan a una cita con ella. Alguien que ven en el camión está en su círculo rojo y no es una persona segura para salir a una cita. Esto no respeta el límite.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21</a:t>
            </a:fld>
            <a:endParaRPr lang="en-US"/>
          </a:p>
        </p:txBody>
      </p:sp>
    </p:spTree>
    <p:extLst>
      <p:ext uri="{BB962C8B-B14F-4D97-AF65-F5344CB8AC3E}">
        <p14:creationId xmlns:p14="http://schemas.microsoft.com/office/powerpoint/2010/main" val="1035730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está bien que alguien los esté siguiendo. Esto no respeta el límite.</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22</a:t>
            </a:fld>
            <a:endParaRPr lang="en-US"/>
          </a:p>
        </p:txBody>
      </p:sp>
    </p:spTree>
    <p:extLst>
      <p:ext uri="{BB962C8B-B14F-4D97-AF65-F5344CB8AC3E}">
        <p14:creationId xmlns:p14="http://schemas.microsoft.com/office/powerpoint/2010/main" val="1968402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Su dirección es privada. Eso significa que solo las personas en las que realmente confía deben conocerla. Recuerden, si solo han hablado con una persona por Internet, está en su círculo rojo. Todavía no puede confiar en ella y no deben compartir información privada con ella.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23</a:t>
            </a:fld>
            <a:endParaRPr lang="en-US"/>
          </a:p>
        </p:txBody>
      </p:sp>
    </p:spTree>
    <p:extLst>
      <p:ext uri="{BB962C8B-B14F-4D97-AF65-F5344CB8AC3E}">
        <p14:creationId xmlns:p14="http://schemas.microsoft.com/office/powerpoint/2010/main" val="890291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Su compañera de clase les está pidiendo su consentimiento o permiso para darles un abrazo. Tienen que preguntar antes de tocar el cuerpo de otra persona. Quizás no quieren un abrazo, y eso está bien. Pueden decirle a su compañera de clase que no. Este es un límite sano.</a:t>
            </a:r>
            <a:endParaRPr lang="en-US" i="1" dirty="0">
              <a:effectLst/>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24</a:t>
            </a:fld>
            <a:endParaRPr lang="en-US"/>
          </a:p>
        </p:txBody>
      </p:sp>
    </p:spTree>
    <p:extLst>
      <p:ext uri="{BB962C8B-B14F-4D97-AF65-F5344CB8AC3E}">
        <p14:creationId xmlns:p14="http://schemas.microsoft.com/office/powerpoint/2010/main" val="847856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No está bien ir a la casa de alguien a menos de que les hayan pedido que fueran a su casa. Esto no respeta el límite.</a:t>
            </a:r>
            <a:endParaRPr lang="en-US" i="1" dirty="0">
              <a:effectLst/>
            </a:endParaRPr>
          </a:p>
          <a:p>
            <a:pPr marL="0" lvl="0" indent="0">
              <a:buFont typeface="Arial" panose="020B0604020202020204" pitchFamily="34" charset="0"/>
              <a:buNone/>
            </a:pP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25</a:t>
            </a:fld>
            <a:endParaRPr lang="en-US"/>
          </a:p>
        </p:txBody>
      </p:sp>
    </p:spTree>
    <p:extLst>
      <p:ext uri="{BB962C8B-B14F-4D97-AF65-F5344CB8AC3E}">
        <p14:creationId xmlns:p14="http://schemas.microsoft.com/office/powerpoint/2010/main" val="2308165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endParaRPr lang="en-US" dirty="0">
              <a:effectLst/>
            </a:endParaRP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Si alguien les mira fijamente y les manda besos y no les gusta, eso es acoso sexual. Incluso si les gusta la persona que les manda besos, la escuela no es un lugar apropiado para mandarle besos a alguien. Esto no respeta el límite.</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26</a:t>
            </a:fld>
            <a:endParaRPr lang="en-US"/>
          </a:p>
        </p:txBody>
      </p:sp>
    </p:spTree>
    <p:extLst>
      <p:ext uri="{BB962C8B-B14F-4D97-AF65-F5344CB8AC3E}">
        <p14:creationId xmlns:p14="http://schemas.microsoft.com/office/powerpoint/2010/main" val="126956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En una amistad, nadie es jefe o jefa. Ustedes y su amigo deben elegir juntos o elegir por turnos. Está completamente bien que su amigo pregunte si puede elegir la película para su noche de cine. Este es un límite sano.</a:t>
            </a:r>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27</a:t>
            </a:fld>
            <a:endParaRPr lang="en-US"/>
          </a:p>
        </p:txBody>
      </p:sp>
    </p:spTree>
    <p:extLst>
      <p:ext uri="{BB962C8B-B14F-4D97-AF65-F5344CB8AC3E}">
        <p14:creationId xmlns:p14="http://schemas.microsoft.com/office/powerpoint/2010/main" val="1863515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s-MX" sz="1200" b="0" i="1" strike="noStrike" cap="none" spc="0" baseline="0" dirty="0">
                <a:solidFill>
                  <a:srgbClr val="000000"/>
                </a:solidFill>
                <a:effectLst/>
                <a:latin typeface="Calibri"/>
                <a:ea typeface="Calibri"/>
                <a:cs typeface="Calibri"/>
              </a:rPr>
              <a:t>Esto no está bien. Nunca está bien que una persona desconocida toque el cuerpo de ustedes. Esto daría mucho miedo. Si esto les sucede a ustedes, pueden pedir ayuda a alguien en su círculo de confianza. Esto no respeta el límite.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28</a:t>
            </a:fld>
            <a:endParaRPr lang="en-US"/>
          </a:p>
        </p:txBody>
      </p:sp>
    </p:spTree>
    <p:extLst>
      <p:ext uri="{BB962C8B-B14F-4D97-AF65-F5344CB8AC3E}">
        <p14:creationId xmlns:p14="http://schemas.microsoft.com/office/powerpoint/2010/main" val="1761971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endParaRPr lang="en-US" dirty="0">
              <a:effectLst/>
            </a:endParaRPr>
          </a:p>
          <a:p>
            <a:pPr marL="17145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En la mayoría de los casos, esto no está bien. La mayoría de las personas quieren mantener separadas su vida académica y su vida personal. Si su maestro intenta seguirlos en medios sociales, hablen con una persona adulta en su círculo verde de confianza para pedir ayuda.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29</a:t>
            </a:fld>
            <a:endParaRPr lang="en-US"/>
          </a:p>
        </p:txBody>
      </p:sp>
    </p:spTree>
    <p:extLst>
      <p:ext uri="{BB962C8B-B14F-4D97-AF65-F5344CB8AC3E}">
        <p14:creationId xmlns:p14="http://schemas.microsoft.com/office/powerpoint/2010/main" val="89128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Puede imprimir esta diapositiva por separado para que cada estudiante pueda usar la hoja Palabras importantes como tablero de comunicación durante la clase. Repase las palabras con las definiciones que se sugieren a continuación. Para que puedan entender mejor, puede pedir al grupo que aporte sus propias definiciones para las palabras del vocabulario o que proporcione un enunciado o una situación con la palabra nueva.</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Límites: </a:t>
            </a:r>
            <a:r>
              <a:rPr lang="es-MX" sz="1200" b="0" i="1" strike="noStrike" cap="none" spc="0" baseline="0" dirty="0">
                <a:solidFill>
                  <a:srgbClr val="000000"/>
                </a:solidFill>
                <a:effectLst/>
                <a:latin typeface="Calibri"/>
                <a:ea typeface="Calibri"/>
                <a:cs typeface="Calibri"/>
              </a:rPr>
              <a:t>lo que es aceptable para ustedes en sus relaciones y lo que no es aceptable para ustedes.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Está bien: </a:t>
            </a:r>
            <a:r>
              <a:rPr lang="es-MX" sz="1200" b="0" i="1" strike="noStrike" cap="none" spc="0" baseline="0" dirty="0">
                <a:solidFill>
                  <a:srgbClr val="000000"/>
                </a:solidFill>
                <a:effectLst/>
                <a:latin typeface="Calibri"/>
                <a:ea typeface="Calibri"/>
                <a:cs typeface="Calibri"/>
              </a:rPr>
              <a:t>algo que es aceptable para ustedes</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No está bien: </a:t>
            </a:r>
            <a:r>
              <a:rPr lang="es-MX" sz="1200" b="0" i="1" strike="noStrike" cap="none" spc="0" baseline="0" dirty="0">
                <a:solidFill>
                  <a:srgbClr val="000000"/>
                </a:solidFill>
                <a:effectLst/>
                <a:latin typeface="Calibri"/>
                <a:ea typeface="Calibri"/>
                <a:cs typeface="Calibri"/>
              </a:rPr>
              <a:t>algo que no es aceptable para ustedes</a:t>
            </a:r>
          </a:p>
          <a:p>
            <a:pPr marL="171450" lvl="0" indent="-171450">
              <a:buFont typeface="Arial" panose="020B0604020202020204" pitchFamily="34" charset="0"/>
              <a:buChar char="•"/>
            </a:pPr>
            <a:r>
              <a:rPr lang="es-MX" sz="1200" b="0" i="0" strike="noStrike" cap="none" spc="0" baseline="0" dirty="0" err="1">
                <a:solidFill>
                  <a:srgbClr val="000000"/>
                </a:solidFill>
                <a:effectLst/>
                <a:latin typeface="Calibri"/>
                <a:ea typeface="Calibri"/>
                <a:cs typeface="Calibri"/>
              </a:rPr>
              <a:t>Autodefensor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una persona que se defiende a si misma</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a:t>
            </a:r>
            <a:r>
              <a:rPr lang="es-MX" sz="1200" b="0" i="1" strike="noStrike" cap="none" spc="0" baseline="0" dirty="0">
                <a:solidFill>
                  <a:srgbClr val="000000"/>
                </a:solidFill>
                <a:effectLst/>
                <a:latin typeface="Calibri"/>
                <a:ea typeface="Calibri"/>
                <a:cs typeface="Calibri"/>
              </a:rPr>
              <a:t> </a:t>
            </a:r>
            <a:r>
              <a:rPr lang="es-MX" sz="1200" b="0" i="0" strike="noStrike" cap="none" spc="0" baseline="0" dirty="0">
                <a:solidFill>
                  <a:srgbClr val="000000"/>
                </a:solidFill>
                <a:effectLst/>
                <a:latin typeface="Calibri"/>
                <a:ea typeface="Calibri"/>
                <a:cs typeface="Calibri"/>
              </a:rPr>
              <a:t>quiero: </a:t>
            </a:r>
            <a:r>
              <a:rPr lang="es-MX" sz="1200" b="0" i="1" strike="noStrike" cap="none" spc="0" baseline="0" dirty="0">
                <a:solidFill>
                  <a:srgbClr val="000000"/>
                </a:solidFill>
                <a:effectLst/>
                <a:latin typeface="Calibri"/>
                <a:ea typeface="Calibri"/>
                <a:cs typeface="Calibri"/>
              </a:rPr>
              <a:t>una Declaración “yo” que se puede usar cuando les gustaría algo</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Yo necesito: </a:t>
            </a:r>
            <a:r>
              <a:rPr lang="es-MX" sz="1200" b="0" i="1" strike="noStrike" cap="none" spc="0" baseline="0" dirty="0">
                <a:solidFill>
                  <a:srgbClr val="000000"/>
                </a:solidFill>
                <a:effectLst/>
                <a:latin typeface="Calibri"/>
                <a:ea typeface="Calibri"/>
                <a:cs typeface="Calibri"/>
              </a:rPr>
              <a:t>una Declaración “yo” que se puede usar cuando deben conseguir algo </a:t>
            </a:r>
          </a:p>
          <a:p>
            <a:pPr marL="171450" lvl="0" indent="-171450">
              <a:buFont typeface="Arial" panose="020B0604020202020204" pitchFamily="34" charset="0"/>
              <a:buChar char="•"/>
            </a:pPr>
            <a:r>
              <a:rPr lang="es-MX" sz="1200" b="0" i="0" strike="noStrike" cap="none" spc="0" baseline="0" dirty="0">
                <a:solidFill>
                  <a:srgbClr val="000000"/>
                </a:solidFill>
                <a:effectLst/>
                <a:latin typeface="Calibri"/>
                <a:ea typeface="Calibri"/>
                <a:cs typeface="Calibri"/>
              </a:rPr>
              <a:t>Seguro: </a:t>
            </a:r>
            <a:r>
              <a:rPr lang="es-MX" sz="1200" b="0" i="1" strike="noStrike" cap="none" spc="0" baseline="0" dirty="0">
                <a:solidFill>
                  <a:srgbClr val="000000"/>
                </a:solidFill>
                <a:effectLst/>
                <a:latin typeface="Calibri"/>
                <a:ea typeface="Calibri"/>
                <a:cs typeface="Calibri"/>
              </a:rPr>
              <a:t>el sentimiento cuando no va a ser lastimado y cuando sus sentimientos están bien</a:t>
            </a: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a:t>
            </a:fld>
            <a:endParaRPr lang="en-US"/>
          </a:p>
        </p:txBody>
      </p:sp>
    </p:spTree>
    <p:extLst>
      <p:ext uri="{BB962C8B-B14F-4D97-AF65-F5344CB8AC3E}">
        <p14:creationId xmlns:p14="http://schemas.microsoft.com/office/powerpoint/2010/main" val="489877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Encuentre la tarjeta del juego Está bien o no está bien que corresponde esta diapositiva PowerPoint.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bien… siempre y cuando pregunten primero. Es importante que, cuando vayan a usar las cosas de alguien, primero pidan su consentimiento o permiso.</a:t>
            </a:r>
          </a:p>
          <a:p>
            <a:pPr marL="171450" lvl="0" indent="-171450">
              <a:buFont typeface="Arial" panose="020B0604020202020204" pitchFamily="34" charset="0"/>
              <a:buChar char="•"/>
            </a:pPr>
            <a:endParaRPr lang="en-US" sz="1200" i="1" kern="1200" baseline="0" dirty="0">
              <a:solidFill>
                <a:schemeClr val="tx1"/>
              </a:solidFill>
              <a:effectLst/>
              <a:latin typeface="+mn-lt"/>
              <a:ea typeface="+mn-ea"/>
              <a:cs typeface="+mn-cs"/>
            </a:endParaRPr>
          </a:p>
          <a:p>
            <a:pPr marL="0" lvl="0" indent="0">
              <a:buFont typeface="Arial" panose="020B0604020202020204" pitchFamily="34" charset="0"/>
              <a:buNone/>
            </a:pPr>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¡Gracias por jugar Está bien o no está bien! ¿Alguien desea compartir otros ejemplos de cosas que no respetan sus límites?</a:t>
            </a:r>
            <a:endParaRPr lang="en-US" i="0" dirty="0">
              <a:effectLst/>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30</a:t>
            </a:fld>
            <a:endParaRPr lang="en-US"/>
          </a:p>
        </p:txBody>
      </p:sp>
    </p:spTree>
    <p:extLst>
      <p:ext uri="{BB962C8B-B14F-4D97-AF65-F5344CB8AC3E}">
        <p14:creationId xmlns:p14="http://schemas.microsoft.com/office/powerpoint/2010/main" val="2780021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5542103"/>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Eso fue mucha información, ¡y van muy bien! Tomemos un breve descanso para el cerebro antes de continuar con la clase.</a:t>
            </a:r>
          </a:p>
          <a:p>
            <a:endParaRPr lang="en-US" sz="600" dirty="0"/>
          </a:p>
          <a:p>
            <a:r>
              <a:rPr lang="es-MX" sz="1200" b="0" i="0" strike="noStrike" cap="none" spc="0" baseline="0" dirty="0">
                <a:solidFill>
                  <a:srgbClr val="000000"/>
                </a:solidFill>
                <a:effectLst/>
                <a:latin typeface="Calibri"/>
                <a:ea typeface="Calibri"/>
                <a:cs typeface="Calibri"/>
              </a:rPr>
              <a:t>A continuación, se presentan tres ideas para dar al grupo una breve oportunidad de descanso para el cerebro. Siéntese con la libertad de aportar sus propias ideas para descansos para el cerebro que funcionen mejor para su grupo.</a:t>
            </a:r>
          </a:p>
          <a:p>
            <a:endParaRPr lang="en-US" dirty="0"/>
          </a:p>
          <a:p>
            <a:r>
              <a:rPr lang="es-MX" sz="1200" b="1" i="0" strike="noStrike" cap="none" spc="0" baseline="0" dirty="0">
                <a:solidFill>
                  <a:srgbClr val="000000"/>
                </a:solidFill>
                <a:effectLst/>
                <a:latin typeface="Calibri"/>
                <a:ea typeface="Calibri"/>
                <a:cs typeface="Calibri"/>
              </a:rPr>
              <a:t>Respiración a cinco dedos</a:t>
            </a:r>
          </a:p>
          <a:p>
            <a:r>
              <a:rPr lang="es-MX" sz="1200" b="0" i="0" strike="noStrike" cap="none" spc="0" baseline="0" dirty="0">
                <a:solidFill>
                  <a:srgbClr val="000000"/>
                </a:solidFill>
                <a:effectLst/>
                <a:latin typeface="Calibri"/>
                <a:ea typeface="Calibri"/>
                <a:cs typeface="Calibri"/>
              </a:rPr>
              <a:t>Para este ejercicio, pida a todo el mundo que coloquen una mano enfrente de su pecho con sus cinco dedos abiertos. Luego, use el dedo índice de la otra mano para trazar hacia arriba y abajo por cada uno de los cinco dedos, comenzando por el pulgar. A medida que tracen hacia arriba por un dedo, respiran hacia adentro. A medida que tracen hacia abajo por un dedo, respiran hacia afuera. Cuando respiran hacia fuera en el dedo meñique, les puede decir que sacudan sus manos y brazos. Al avanzar el año escolar, puede pedir que alguien del grupo se ofrezca para dirigir este ejercicio para sus pares.</a:t>
            </a:r>
          </a:p>
          <a:p>
            <a:endParaRPr lang="en-US" b="0" baseline="0" dirty="0"/>
          </a:p>
          <a:p>
            <a:r>
              <a:rPr lang="es-MX" sz="1200" b="0" i="0" strike="noStrike" cap="none" spc="0" baseline="0" dirty="0">
                <a:solidFill>
                  <a:srgbClr val="000000"/>
                </a:solidFill>
                <a:effectLst/>
                <a:latin typeface="Calibri"/>
                <a:ea typeface="Calibri"/>
                <a:cs typeface="Calibri"/>
              </a:rPr>
              <a:t>Si este ejercicio no es físicamente accesible para su grupo, puede mostrar el trazado con su propia mano a medida que respiren hacia adentro y hacia afuera.</a:t>
            </a:r>
          </a:p>
          <a:p>
            <a:endParaRPr lang="en-US" b="0" dirty="0"/>
          </a:p>
          <a:p>
            <a:r>
              <a:rPr lang="es-MX" sz="1200" b="1" i="0" strike="noStrike" cap="none" spc="0" baseline="0" dirty="0">
                <a:solidFill>
                  <a:srgbClr val="000000"/>
                </a:solidFill>
                <a:effectLst/>
                <a:latin typeface="Calibri"/>
                <a:ea typeface="Calibri"/>
                <a:cs typeface="Calibri"/>
              </a:rPr>
              <a:t>Descanso para estirarse</a:t>
            </a:r>
          </a:p>
          <a:p>
            <a:r>
              <a:rPr lang="es-MX" sz="1200" b="0" i="0" strike="noStrike" cap="none" spc="0" baseline="0" dirty="0">
                <a:solidFill>
                  <a:srgbClr val="000000"/>
                </a:solidFill>
                <a:effectLst/>
                <a:latin typeface="Calibri"/>
                <a:ea typeface="Calibri"/>
                <a:cs typeface="Calibri"/>
              </a:rPr>
              <a:t>Dirija al grupo a través de una serie de estiramientos básicos. Estos pueden realizarse en una silla o de pie, dependiendo de las necesidades de adaptación de su grupo. Algunas ideas incluyen alcanzar hacia el cielo, estirar un brazo a la vez atravesando el pecho, alcanzar hacia los pies, girar la cabeza de lado a lado, etc. Pida al grupo que sostengan una pose mientras usted cuente hasta diez. Al avanzar el año escolar, puede pedir que alguien del grupo se ofrezca para dirigir los estiramientos para sus pares.</a:t>
            </a:r>
          </a:p>
          <a:p>
            <a:endParaRPr lang="en-US" b="0" dirty="0"/>
          </a:p>
          <a:p>
            <a:r>
              <a:rPr lang="es-MX" sz="1200" b="1" i="0" strike="noStrike" cap="none" spc="0" baseline="0" dirty="0">
                <a:solidFill>
                  <a:srgbClr val="000000"/>
                </a:solidFill>
                <a:effectLst/>
                <a:latin typeface="Calibri"/>
                <a:ea typeface="Calibri"/>
                <a:cs typeface="Calibri"/>
              </a:rPr>
              <a:t>El baile</a:t>
            </a:r>
          </a:p>
          <a:p>
            <a:r>
              <a:rPr lang="es-MX" sz="1200" b="0" i="0" strike="noStrike" cap="none" spc="0" baseline="0" dirty="0">
                <a:solidFill>
                  <a:srgbClr val="000000"/>
                </a:solidFill>
                <a:effectLst/>
                <a:latin typeface="Calibri"/>
                <a:ea typeface="Calibri"/>
                <a:cs typeface="Calibri"/>
              </a:rPr>
              <a:t>Si les gusta bailar, puede tocar una canción breve para que bailen. Esto es particularmente efectivo si puede encontrar una canción relacionada con el tema de la clase de esa semana</a:t>
            </a:r>
            <a:endParaRPr lang="en-US" b="0" dirty="0"/>
          </a:p>
        </p:txBody>
      </p:sp>
      <p:sp>
        <p:nvSpPr>
          <p:cNvPr id="4" name="Slide Number Placeholder 3"/>
          <p:cNvSpPr>
            <a:spLocks noGrp="1"/>
          </p:cNvSpPr>
          <p:nvPr>
            <p:ph type="sldNum" sz="quarter" idx="10"/>
          </p:nvPr>
        </p:nvSpPr>
        <p:spPr/>
        <p:txBody>
          <a:bodyPr/>
          <a:lstStyle/>
          <a:p>
            <a:fld id="{68BAA58B-7F68-4F22-A5B3-354C37D900B1}" type="slidenum">
              <a:rPr lang="en-US" smtClean="0"/>
              <a:t>31</a:t>
            </a:fld>
            <a:endParaRPr lang="en-US"/>
          </a:p>
        </p:txBody>
      </p:sp>
    </p:spTree>
    <p:extLst>
      <p:ext uri="{BB962C8B-B14F-4D97-AF65-F5344CB8AC3E}">
        <p14:creationId xmlns:p14="http://schemas.microsoft.com/office/powerpoint/2010/main" val="3898501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Hoy hemos hablado mucho sobre lo que son sus límites. Ahora, hablaremos sobre cómo usar la herramienta ¡NO! para poner sus límites.</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32</a:t>
            </a:fld>
            <a:endParaRPr lang="en-US"/>
          </a:p>
        </p:txBody>
      </p:sp>
    </p:spTree>
    <p:extLst>
      <p:ext uri="{BB962C8B-B14F-4D97-AF65-F5344CB8AC3E}">
        <p14:creationId xmlns:p14="http://schemas.microsoft.com/office/powerpoint/2010/main" val="40969163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alguien hace algo que no está bien, que no respeta sus límites, ustedes pueden decir: “¡NO!”. Siempre tienen el derecho a decir que ¡NO! a cualquier persona o cosa que  hacen sentirse incómodos o inseguros. Pueden decir que ¡NO! con sus palabras, señas, dibujos o cuerpo.</a:t>
            </a:r>
          </a:p>
          <a:p>
            <a:endParaRPr lang="en-US" sz="1200" i="1" kern="1200" dirty="0">
              <a:solidFill>
                <a:schemeClr val="tx1"/>
              </a:solidFill>
              <a:effectLst/>
              <a:latin typeface="+mn-lt"/>
              <a:ea typeface="+mn-ea"/>
              <a:cs typeface="+mn-cs"/>
            </a:endParaRPr>
          </a:p>
          <a:p>
            <a:r>
              <a:rPr lang="es-MX" sz="1200" b="0" i="0" strike="noStrike" cap="none" spc="0" baseline="0" dirty="0">
                <a:solidFill>
                  <a:srgbClr val="000000"/>
                </a:solidFill>
                <a:effectLst/>
                <a:latin typeface="Calibri"/>
                <a:ea typeface="Calibri"/>
                <a:cs typeface="Calibri"/>
              </a:rPr>
              <a:t>Lee un ejemplo de la columna No está bien y pida al grupo que practique responder diciendo “¡NO!” con su voz, señas, dibujos o cuerpo. </a:t>
            </a:r>
            <a:endParaRPr lang="en-US"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33</a:t>
            </a:fld>
            <a:endParaRPr lang="en-US"/>
          </a:p>
        </p:txBody>
      </p:sp>
    </p:spTree>
    <p:extLst>
      <p:ext uri="{BB962C8B-B14F-4D97-AF65-F5344CB8AC3E}">
        <p14:creationId xmlns:p14="http://schemas.microsoft.com/office/powerpoint/2010/main" val="3800836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Hoy agregaremos nuestra tercera herramienta a la Caja de herramientas para una sana relación. Nuestra tercera herramienta es la herramienta ¡NO!. Si alguien no respeta sus límites, pueden decir: “¡NO!” con su voz, señas, dibujos o cuerpo. ¿Hay alguien que quiera ofrecerse para colocar la herramienta ¡NO! en la Caja de herramientas para una sana relación?</a:t>
            </a:r>
          </a:p>
          <a:p>
            <a:pPr lvl="0" fontAlgn="base"/>
            <a:endParaRPr lang="en-US" sz="1200" i="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la persona voluntaria que fije el material de herramienta ¡NO! del grupo a la Caja de herramientas para una sana relación del grupo. Luego, dé a cada quien una barra adhesiva y una copia de la herramienta ¡NO! de estudiantes. Dé al grupo unos minutos para pegar su herramienta en su caja de herramientas. Durante las próximas semanas, el agregará herramientas a su caja de herramientas, así que asegúrese de pedir que conserven sus cajas de herramientas para la siguiente clase.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34</a:t>
            </a:fld>
            <a:endParaRPr lang="en-US"/>
          </a:p>
        </p:txBody>
      </p:sp>
    </p:spTree>
    <p:extLst>
      <p:ext uri="{BB962C8B-B14F-4D97-AF65-F5344CB8AC3E}">
        <p14:creationId xmlns:p14="http://schemas.microsoft.com/office/powerpoint/2010/main" val="18939274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Lo último que haremos hoy es repasar la Guía de límites.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35</a:t>
            </a:fld>
            <a:endParaRPr lang="en-US"/>
          </a:p>
        </p:txBody>
      </p:sp>
    </p:spTree>
    <p:extLst>
      <p:ext uri="{BB962C8B-B14F-4D97-AF65-F5344CB8AC3E}">
        <p14:creationId xmlns:p14="http://schemas.microsoft.com/office/powerpoint/2010/main" val="228105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Hablemos sobre cómo les dicen a otras personas cuáles son sus límites. Si alguien está haciendo algo que no está bien, les hacen sentirse incómodos, o que no es seguro o no respeta sus límites, pueden usar la Guía de límites para poner su límite y conseguir ayuda.</a:t>
            </a:r>
            <a:endParaRPr lang="en-US" i="1" dirty="0">
              <a:effectLst/>
            </a:endParaRPr>
          </a:p>
          <a:p>
            <a:pPr lvl="0"/>
            <a:endParaRPr lang="en-US" sz="1200" i="1" kern="1200" dirty="0">
              <a:solidFill>
                <a:schemeClr val="tx1"/>
              </a:solidFill>
              <a:effectLst/>
              <a:latin typeface="+mn-lt"/>
              <a:ea typeface="+mn-ea"/>
              <a:cs typeface="+mn-cs"/>
            </a:endParaRPr>
          </a:p>
          <a:p>
            <a:pPr lvl="0"/>
            <a:r>
              <a:rPr lang="es-MX" sz="1200" b="0" i="1" strike="noStrike" cap="none" spc="0" baseline="0" dirty="0">
                <a:solidFill>
                  <a:srgbClr val="000000"/>
                </a:solidFill>
                <a:effectLst/>
                <a:latin typeface="Calibri"/>
                <a:ea typeface="Calibri"/>
                <a:cs typeface="Calibri"/>
              </a:rPr>
              <a:t>La Guía de límites tiene tres pasos que les ayudará a saber qué hacer cuando no se respetó su límite. Veamos los pasos en grupo.</a:t>
            </a:r>
          </a:p>
          <a:p>
            <a:pPr lvl="0"/>
            <a:endParaRPr lang="en-US" sz="1200" i="1"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Dé a cada quien una copia impresa de la Guía de límites.</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36</a:t>
            </a:fld>
            <a:endParaRPr lang="en-US"/>
          </a:p>
        </p:txBody>
      </p:sp>
    </p:spTree>
    <p:extLst>
      <p:ext uri="{BB962C8B-B14F-4D97-AF65-F5344CB8AC3E}">
        <p14:creationId xmlns:p14="http://schemas.microsoft.com/office/powerpoint/2010/main" val="25693875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primer paso?</a:t>
            </a:r>
            <a:r>
              <a:rPr lang="es-MX" sz="1200" b="0" i="0" strike="noStrike" cap="none" spc="0" baseline="0" dirty="0">
                <a:solidFill>
                  <a:srgbClr val="000000"/>
                </a:solidFill>
                <a:effectLst/>
                <a:latin typeface="Calibri"/>
                <a:ea typeface="Calibri"/>
                <a:cs typeface="Calibri"/>
              </a:rPr>
              <a:t> </a:t>
            </a:r>
          </a:p>
          <a:p>
            <a:pPr marL="0" lvl="1"/>
            <a:endParaRPr lang="en-US" sz="1200"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primer paso es Confiar en lo que sienten. Sus sentimientos les indican cuáles son sus límites. Recuerden: ¡USTEDES SE CONOCEN MEJOR QUE NADIE! Lo que sienten les indica cuando algo no es seguro. Cuando se sientan incómodos o inseguros, confíen en lo que sienten. </a:t>
            </a:r>
          </a:p>
          <a:p>
            <a:pPr marL="0" lvl="1"/>
            <a:endParaRPr lang="en-US" sz="1200" i="1" kern="1200" dirty="0">
              <a:solidFill>
                <a:schemeClr val="tx1"/>
              </a:solidFill>
              <a:effectLst/>
              <a:latin typeface="+mn-lt"/>
              <a:ea typeface="+mn-ea"/>
              <a:cs typeface="+mn-cs"/>
            </a:endParaRPr>
          </a:p>
          <a:p>
            <a:pPr marL="0" lvl="1"/>
            <a:r>
              <a:rPr lang="es-MX" sz="1200" b="0" i="0" strike="noStrike" cap="none" spc="0" baseline="0" dirty="0">
                <a:solidFill>
                  <a:srgbClr val="000000"/>
                </a:solidFill>
                <a:effectLst/>
                <a:latin typeface="Calibri"/>
                <a:ea typeface="Calibri"/>
                <a:cs typeface="Calibri"/>
              </a:rPr>
              <a:t>Lee uno o dos ejemplos de la columna No está bien. Para cada ejemplo, pregunte al grupo: </a:t>
            </a:r>
            <a:r>
              <a:rPr lang="es-MX" sz="1200" b="0" i="1" strike="noStrike" cap="none" spc="0" baseline="0" dirty="0">
                <a:solidFill>
                  <a:srgbClr val="000000"/>
                </a:solidFill>
                <a:effectLst/>
                <a:latin typeface="Calibri"/>
                <a:ea typeface="Calibri"/>
                <a:cs typeface="Calibri"/>
              </a:rPr>
              <a:t>“¿Cómo les haría sentirse esto?”</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37</a:t>
            </a:fld>
            <a:endParaRPr lang="en-US"/>
          </a:p>
        </p:txBody>
      </p:sp>
    </p:spTree>
    <p:extLst>
      <p:ext uri="{BB962C8B-B14F-4D97-AF65-F5344CB8AC3E}">
        <p14:creationId xmlns:p14="http://schemas.microsoft.com/office/powerpoint/2010/main" val="1161011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segundo paso? </a:t>
            </a:r>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segundo paso es Decir su límite. Pueden usar su voz, señas, dibujos o cuerpo para comunicar su límite. También hay dos herramientas de la Caja de herramientas para una sana relación que pueden usar para poner su límite. La primera es la herramienta ¡NO!. Siempre pueden decir que ¡NO!. Ustedes tienen el derecho a decir que ¡NO! a cualquier persona o cosa que no respeta su límite. Practicamos esto hace un momento.</a:t>
            </a:r>
          </a:p>
          <a:p>
            <a:pPr marL="0" lvl="1"/>
            <a:endParaRPr lang="en-US" sz="1200" i="1" kern="1200" dirty="0">
              <a:solidFill>
                <a:schemeClr val="tx1"/>
              </a:solidFill>
              <a:effectLst/>
              <a:latin typeface="+mn-lt"/>
              <a:ea typeface="+mn-ea"/>
              <a:cs typeface="+mn-cs"/>
            </a:endParaRPr>
          </a:p>
          <a:p>
            <a:pPr marL="0" lvl="2"/>
            <a:r>
              <a:rPr lang="es-MX" sz="1200" b="0" i="1" strike="noStrike" cap="none" spc="0" baseline="0" dirty="0">
                <a:solidFill>
                  <a:srgbClr val="000000"/>
                </a:solidFill>
                <a:effectLst/>
                <a:latin typeface="Calibri"/>
                <a:ea typeface="Calibri"/>
                <a:cs typeface="Calibri"/>
              </a:rPr>
              <a:t>Otra manera de decir su límite es usando la herramienta Declaraciones “yo”. Recuerden: las Declaraciones “yo” les dicen a otras personas cómo se sienten, qué quieren y qué necesitan. </a:t>
            </a:r>
            <a:endParaRPr lang="en-US" i="1" dirty="0">
              <a:effectLst/>
            </a:endParaRPr>
          </a:p>
          <a:p>
            <a:pPr marL="0"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Lee uno o dos ejemplos de la columna No está bien y pida al grupo que aporte una declaración “Yo me siento” que podría usar en esa situación. Lee unos cuantos ejemplos más de la columna No está bien y pida al grupo que aporte una declaración “Yo quiero” o “Yo necesito” que podría usar en esa situación. </a:t>
            </a:r>
            <a:endParaRPr lang="en-US" i="0"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38</a:t>
            </a:fld>
            <a:endParaRPr lang="en-US"/>
          </a:p>
        </p:txBody>
      </p:sp>
    </p:spTree>
    <p:extLst>
      <p:ext uri="{BB962C8B-B14F-4D97-AF65-F5344CB8AC3E}">
        <p14:creationId xmlns:p14="http://schemas.microsoft.com/office/powerpoint/2010/main" val="4631631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¿Puede alguien leer el tercer paso? </a:t>
            </a:r>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El tercer paso es Ponerse a salvo. Si su límite no se respeta, aléjense de la situación o consigan ayuda de alguien en quien confían tan pronto como puedan. ¿A quién podrían decirle si no se respetó su límite? ¿Dónde debe estar en su Mapa de relaciones? </a:t>
            </a:r>
          </a:p>
          <a:p>
            <a:pPr marL="0" lvl="1"/>
            <a:endParaRPr lang="en-US" sz="1200" i="1"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pPr marL="0" lvl="1"/>
            <a:endParaRPr lang="en-US" sz="1200" i="1" kern="1200" dirty="0">
              <a:solidFill>
                <a:schemeClr val="tx1"/>
              </a:solidFill>
              <a:effectLst/>
              <a:latin typeface="+mn-lt"/>
              <a:ea typeface="+mn-ea"/>
              <a:cs typeface="+mn-cs"/>
            </a:endParaRPr>
          </a:p>
          <a:p>
            <a:pPr marL="0" lvl="1"/>
            <a:r>
              <a:rPr lang="es-MX" sz="1200" b="0" i="1" strike="noStrike" cap="none" spc="0" baseline="0" dirty="0">
                <a:solidFill>
                  <a:srgbClr val="000000"/>
                </a:solidFill>
                <a:effectLst/>
                <a:latin typeface="Calibri"/>
                <a:ea typeface="Calibri"/>
                <a:cs typeface="Calibri"/>
              </a:rPr>
              <a:t>Podrían hablar con alguien en su círculo de confianza. Si alguien les lastima o les hace sentirse incómodos, es importante que le digan a alguien en quien confían para que puedan conseguir ayuda. Si la primera persona a quien le dicen no les cree, díganle a otra persona adulta de su círculo interior verde de confianza. Sigan diciéndole a personas adultas lo que está sucediendo hasta que alguien les cree y les ayuda.        </a:t>
            </a:r>
            <a:endParaRPr lang="en-US" i="1" dirty="0">
              <a:effectLst/>
            </a:endParaRPr>
          </a:p>
          <a:p>
            <a:pPr marL="0"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Busque los datos del centro local para violencia doméstica o violaciones en su área. Es probable que tengan una línea de ayuda disponible las 24 horas del día, los siete días de la semana para personas cuyos límites de relaciones no fueron respetados. Comparta el número de teléfono con el grupo. Explíqueles que este es un número al que pueden marcar a cualquier hora si llegaran a sentir que su relación no es segura. </a:t>
            </a:r>
            <a:endParaRPr lang="en-US" i="0" dirty="0">
              <a:effectLst/>
            </a:endParaRPr>
          </a:p>
          <a:p>
            <a:pPr lvl="2"/>
            <a:endParaRPr lang="en-US" sz="1200" i="1"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En una emergencia, también pueden llamar a 911. Una emergencia significa que están en peligro y que necesitan ayuda de inmediato. Cuando llamen a 911, puede ser útil decirle a la persona quien contesta el teléfono que tienen una discapacidad. Cuando llegue la policía, sabrá de su discapacidad y podrán ayudarles mejor. Cuando llamen a 911, puede llegar la policía o una ambulancia.</a:t>
            </a:r>
          </a:p>
          <a:p>
            <a:pPr marL="0" lvl="2"/>
            <a:endParaRPr lang="en-US" i="1" dirty="0">
              <a:effectLst/>
            </a:endParaRPr>
          </a:p>
          <a:p>
            <a:pPr marL="0" lvl="2"/>
            <a:r>
              <a:rPr lang="es-MX" sz="1200" b="0" i="0" strike="noStrike" cap="none" spc="0" baseline="0" dirty="0">
                <a:solidFill>
                  <a:srgbClr val="000000"/>
                </a:solidFill>
                <a:effectLst/>
                <a:latin typeface="Calibri"/>
                <a:ea typeface="Calibri"/>
                <a:cs typeface="Calibri"/>
              </a:rPr>
              <a:t>Nota: Les hemos dicho a los estudiantes que pueden decirle al personal de 911 acerca de su discapacidad porque creemos que el personal de emergencia que responda a esta llamada podría estar mejor preparado para responder si cuentan con esta información. Desafortunadamente, han habido algunos casos en que la policía ha respondido a personas con discapacidades y mal interpretaron algunos de sus signos de discapacidad (p. ej., habla mal articulado, no responder a órdenes, no hacer contacto visual). Sentimos que poder indicar a 911 que el estudiante tiene una discapacidad es una parte importante de autodefensa y seguridad. </a:t>
            </a:r>
          </a:p>
          <a:p>
            <a:pPr marL="0" lvl="2"/>
            <a:endParaRPr lang="en-US" sz="1200" i="0" kern="1200" dirty="0">
              <a:solidFill>
                <a:schemeClr val="tx1"/>
              </a:solidFill>
              <a:effectLst/>
              <a:latin typeface="+mn-lt"/>
              <a:ea typeface="+mn-ea"/>
              <a:cs typeface="+mn-cs"/>
            </a:endParaRPr>
          </a:p>
          <a:p>
            <a:pPr marL="0" lvl="2"/>
            <a:r>
              <a:rPr lang="es-MX" sz="1200" b="0" i="0" strike="noStrike" cap="none" spc="0" baseline="0" dirty="0">
                <a:solidFill>
                  <a:srgbClr val="000000"/>
                </a:solidFill>
                <a:effectLst/>
                <a:latin typeface="Calibri"/>
                <a:ea typeface="Calibri"/>
                <a:cs typeface="Calibri"/>
              </a:rPr>
              <a:t>En las fechas en que se escribe este manual (2021), muchas comunidades están teniendo conversaciones sobre la violencia policiaca. Los análisis de datos muestran que personas con discapacidades son víctimas de violencia policiaca a índices mayores que personas sin discapacidades, y esto es especialmente cierto para personas con discapacidades que también son personas de color. Si bien creemos que incluir a 911 en planes de seguridad aún es un recurso valioso, especialmente porque es un número tan ampliamente conocido que es relativamente fácil de recordar, también reconocemos que llamar a la policía quizás no se sienta seguro para todos los estudiantes. Si un estudiante expresa inquietudes acerca de seguridad al llamar a 911, puede tener una conversación con el grupo sobre las ventajas y desventajas de llamar a la policía. Ultimadamente, enfatice que el estudiante tiene el derecho a decidir cuáles pasos se sienten más seguros para ellos cuando su límite no se respetó. Una parte importante de la autodefensa para jóvenes adultos con discapacidades es poder identificar quién y qué les hace sentirse más seguros. </a:t>
            </a:r>
            <a:endParaRPr lang="en-US" i="0" dirty="0">
              <a:effectLst/>
            </a:endParaRPr>
          </a:p>
          <a:p>
            <a:r>
              <a:rPr lang="es-MX" sz="1200" b="1" i="1" strike="noStrike" cap="none" spc="0" baseline="0" dirty="0">
                <a:solidFill>
                  <a:srgbClr val="000000"/>
                </a:solidFill>
                <a:effectLst/>
                <a:latin typeface="Calibri"/>
                <a:ea typeface="Calibri"/>
                <a:cs typeface="Calibri"/>
              </a:rPr>
              <a:t> </a:t>
            </a:r>
          </a:p>
        </p:txBody>
      </p:sp>
      <p:sp>
        <p:nvSpPr>
          <p:cNvPr id="4" name="Slide Number Placeholder 3"/>
          <p:cNvSpPr>
            <a:spLocks noGrp="1"/>
          </p:cNvSpPr>
          <p:nvPr>
            <p:ph type="sldNum" sz="quarter" idx="10"/>
          </p:nvPr>
        </p:nvSpPr>
        <p:spPr/>
        <p:txBody>
          <a:bodyPr/>
          <a:lstStyle/>
          <a:p>
            <a:fld id="{68BAA58B-7F68-4F22-A5B3-354C37D900B1}" type="slidenum">
              <a:rPr lang="en-US" smtClean="0"/>
              <a:t>39</a:t>
            </a:fld>
            <a:endParaRPr lang="en-US"/>
          </a:p>
        </p:txBody>
      </p:sp>
    </p:spTree>
    <p:extLst>
      <p:ext uri="{BB962C8B-B14F-4D97-AF65-F5344CB8AC3E}">
        <p14:creationId xmlns:p14="http://schemas.microsoft.com/office/powerpoint/2010/main" val="280600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Lea la agenda. Como opción, puede pedir un voluntario para leer la agenda.</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a:t>
            </a:fld>
            <a:endParaRPr lang="en-US"/>
          </a:p>
        </p:txBody>
      </p:sp>
    </p:spTree>
    <p:extLst>
      <p:ext uri="{BB962C8B-B14F-4D97-AF65-F5344CB8AC3E}">
        <p14:creationId xmlns:p14="http://schemas.microsoft.com/office/powerpoint/2010/main" val="27837384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¿Tiene alguien alguna pregunta acerca de la clase de hoy? Recuerden: si no quieren hacer su pregunta en voz alta, pueden escribirla en una tarjeta y dejarla sobre su escritorio. También pueden pedir a alguien en quien confían que les ayude a escribir su pregunta en la tarjeta. Recogeré las tarjetas y responderé a las preguntas la próxima vez que nos reunamos. Cuando yo responda a una pregunta, no le diré a nadie quién la hizo.</a:t>
            </a:r>
            <a:r>
              <a:rPr lang="es-MX" sz="1200" b="0" i="0" strike="noStrike" cap="none" spc="0" baseline="0">
                <a:solidFill>
                  <a:srgbClr val="000000"/>
                </a:solidFill>
                <a:effectLst/>
                <a:latin typeface="Calibri"/>
                <a:ea typeface="Calibri"/>
                <a:cs typeface="Calibri"/>
              </a:rPr>
              <a:t> </a:t>
            </a:r>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40</a:t>
            </a:fld>
            <a:endParaRPr lang="en-US"/>
          </a:p>
        </p:txBody>
      </p:sp>
    </p:spTree>
    <p:extLst>
      <p:ext uri="{BB962C8B-B14F-4D97-AF65-F5344CB8AC3E}">
        <p14:creationId xmlns:p14="http://schemas.microsoft.com/office/powerpoint/2010/main" val="6750316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¿Les indican sus sentimientos lo que está bien y lo que no está bien para ustedes en sus relaciones? Muestren un pulgar hacia arriba para un sí o un pulgar hacia abajo para un no.</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Recuerden: el primer paso de nuestra Guía de límites es Confiar en lo que sienten. Si alguien hace algo que les hace sentirse tristes, enojados, asustados o les da asco, pongan atención. Sus sentimientos lee están indicando que alguien hizo algo que no está bien. Esto no respeta el límite.</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41</a:t>
            </a:fld>
            <a:endParaRPr lang="en-US"/>
          </a:p>
        </p:txBody>
      </p:sp>
    </p:spTree>
    <p:extLst>
      <p:ext uri="{BB962C8B-B14F-4D97-AF65-F5344CB8AC3E}">
        <p14:creationId xmlns:p14="http://schemas.microsoft.com/office/powerpoint/2010/main" val="33884184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¿Tienen el derecho a decir que ¡NO! a cualquier persona o cosa que no respete su límite? Muestren un pulgar hacia arriba para un sí o un pulgar hacia abajo para un no. </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Sí, siempre tienen el derecho a decir que ¡NO! a cualquier persona o cosa que no respete su límite. El segundo paso de nuestra Guía de límites es decir su límite. Pueden decir su límite diciendo “¡NO!” o usando una Declaración “yo”.</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42</a:t>
            </a:fld>
            <a:endParaRPr lang="en-US"/>
          </a:p>
        </p:txBody>
      </p:sp>
    </p:spTree>
    <p:extLst>
      <p:ext uri="{BB962C8B-B14F-4D97-AF65-F5344CB8AC3E}">
        <p14:creationId xmlns:p14="http://schemas.microsoft.com/office/powerpoint/2010/main" val="831395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no respeta su límite, el primer paso es confiar en lo que sienten. El segundo paso es decir su límite. El tercer paso es ¿qué? Muestren un dedo para “Ponerse a salvo”, dos dedos para “Tomar una siesta” o tres dedos para “Solo ignorar a la persona”.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endParaRPr lang="en-US" i="0" baseline="0" dirty="0"/>
          </a:p>
          <a:p>
            <a:endParaRPr lang="en-US" i="0"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El tercer paso en la Guía de límites es ponerse a salvo. Pueden alejarse de la situación tan pronto como sea posible. Hablen con alguien en su círculo </a:t>
            </a:r>
            <a:r>
              <a:rPr lang="es-MX" sz="1200" b="0" i="1" strike="noStrike" cap="none" spc="0" baseline="0">
                <a:solidFill>
                  <a:srgbClr val="000000"/>
                </a:solidFill>
                <a:effectLst/>
                <a:latin typeface="Calibri"/>
                <a:ea typeface="Calibri"/>
                <a:cs typeface="Calibri"/>
              </a:rPr>
              <a:t>interior verde </a:t>
            </a:r>
            <a:r>
              <a:rPr lang="es-MX" sz="1200" b="0" i="1" strike="noStrike" cap="none" spc="0" baseline="0" dirty="0">
                <a:solidFill>
                  <a:srgbClr val="000000"/>
                </a:solidFill>
                <a:effectLst/>
                <a:latin typeface="Calibri"/>
                <a:ea typeface="Calibri"/>
                <a:cs typeface="Calibri"/>
              </a:rPr>
              <a:t>de confianza. En una emergencia, también tienen la opción de llamar a 911.</a:t>
            </a:r>
            <a:endParaRPr lang="en-US" i="0" baseline="0"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43</a:t>
            </a:fld>
            <a:endParaRPr lang="en-US"/>
          </a:p>
        </p:txBody>
      </p:sp>
    </p:spTree>
    <p:extLst>
      <p:ext uri="{BB962C8B-B14F-4D97-AF65-F5344CB8AC3E}">
        <p14:creationId xmlns:p14="http://schemas.microsoft.com/office/powerpoint/2010/main" val="3569194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Si alguien los lastima o si alguien alguna vez les toca el cuerpo de una manera que no les gusta, pueden pedir ayuda. No hicieron nada malo y no están solos. Pueden hablar con un adulto de su círculo de confianza para pedir ayuda. Si alguien que conocen está siendo lastimado, también pueden hablar con un adulto de su círculo interior de confianza para pedir ayuda. Si está sucediendo una emergencia, siempre pueden llamar a 911. Si llaman a 911 para pedir ayuda, puede llegar un policía o una ambulancia.</a:t>
            </a:r>
            <a:endParaRPr lang="en-US" i="1" baseline="0" dirty="0"/>
          </a:p>
          <a:p>
            <a:endParaRPr lang="en-US" i="1" baseline="0" dirty="0"/>
          </a:p>
          <a:p>
            <a:r>
              <a:rPr lang="es-MX" sz="1200" b="0" i="1" strike="noStrike" cap="none" spc="0" baseline="0" dirty="0">
                <a:solidFill>
                  <a:srgbClr val="000000"/>
                </a:solidFill>
                <a:effectLst/>
                <a:latin typeface="Calibri"/>
                <a:ea typeface="Calibri"/>
                <a:cs typeface="Calibri"/>
              </a:rPr>
              <a:t>Si la primera persona a quien le dicen no les cree o no les consigue ayuda, continúen diciendo a adultos en quienes confíen lo que sucede hasta conseguir la ayuda que necesitan. También, siempre pueden hablar conmigo después de la clase si necesitan ayuda.</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44</a:t>
            </a:fld>
            <a:endParaRPr lang="en-US"/>
          </a:p>
        </p:txBody>
      </p:sp>
    </p:spTree>
    <p:extLst>
      <p:ext uri="{BB962C8B-B14F-4D97-AF65-F5344CB8AC3E}">
        <p14:creationId xmlns:p14="http://schemas.microsoft.com/office/powerpoint/2010/main" val="1710779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¿Alguien recuerda nuestra declaración de poder?</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Nuestra declaración de poder es: “Me conozco mejor que nadie”. Esto significa que cada quien se conoce a sí mismo mejor que cualquier otra persona. En las próximas semanas, seguirán aprendiendo más sobre ustedes mismos, y sobre cómo decir a otras personas lo que piensan y sienten. Vamos a juntarnos en círculo y, a la cuenta de tres, digamos nuestra declaración de poder</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Pida a todos que puedan y les interese que pongan una mano en el centro del círculo. Pida que alguien se ofrezca para contar hasta tres. Después de “tres”, todos dicen la declaración de poder a la vez que levanten las manos al aire. También pueden ponerse de pie en el círculo sin tocarse las manos, si prefieren.</a:t>
            </a:r>
            <a:endParaRPr lang="en-US" sz="1200" i="0" kern="1200" dirty="0">
              <a:solidFill>
                <a:schemeClr val="tx1"/>
              </a:solidFill>
              <a:effectLst/>
              <a:latin typeface="+mn-lt"/>
              <a:ea typeface="+mn-ea"/>
              <a:cs typeface="+mn-cs"/>
            </a:endParaRPr>
          </a:p>
          <a:p>
            <a:pPr lvl="0"/>
            <a:endParaRPr lang="en-US"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45</a:t>
            </a:fld>
            <a:endParaRPr lang="en-US"/>
          </a:p>
        </p:txBody>
      </p:sp>
    </p:spTree>
    <p:extLst>
      <p:ext uri="{BB962C8B-B14F-4D97-AF65-F5344CB8AC3E}">
        <p14:creationId xmlns:p14="http://schemas.microsoft.com/office/powerpoint/2010/main" val="30835864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a:solidFill>
                  <a:srgbClr val="000000"/>
                </a:solidFill>
                <a:effectLst/>
                <a:latin typeface="Calibri"/>
                <a:ea typeface="Calibri"/>
                <a:cs typeface="Calibri"/>
              </a:rPr>
              <a:t>SAFE agradece al Consejo de Texas para Discapacidades de Desarrollo el financiamiento de este programa de estudios. </a:t>
            </a:r>
          </a:p>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solidFill>
                  <a:prstClr val="black"/>
                </a:solidFill>
              </a:rPr>
              <a:t>46</a:t>
            </a:fld>
            <a:endParaRPr lang="en-US">
              <a:solidFill>
                <a:prstClr val="black"/>
              </a:solidFill>
            </a:endParaRPr>
          </a:p>
        </p:txBody>
      </p:sp>
    </p:spTree>
    <p:extLst>
      <p:ext uri="{BB962C8B-B14F-4D97-AF65-F5344CB8AC3E}">
        <p14:creationId xmlns:p14="http://schemas.microsoft.com/office/powerpoint/2010/main" val="39738895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BAA58B-7F68-4F22-A5B3-354C37D900B1}" type="slidenum">
              <a:rPr lang="en-US" smtClean="0"/>
              <a:t>47</a:t>
            </a:fld>
            <a:endParaRPr lang="en-US"/>
          </a:p>
        </p:txBody>
      </p:sp>
    </p:spTree>
    <p:extLst>
      <p:ext uri="{BB962C8B-B14F-4D97-AF65-F5344CB8AC3E}">
        <p14:creationId xmlns:p14="http://schemas.microsoft.com/office/powerpoint/2010/main" val="2250452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¿Quién quiere tener relaciones sanas? Levanten la mano si quieren relaciones sanas.</a:t>
            </a:r>
          </a:p>
          <a:p>
            <a:pPr lvl="0"/>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pPr lvl="0"/>
            <a:endParaRPr lang="en-US" i="1" dirty="0">
              <a:effectLst/>
            </a:endParaRPr>
          </a:p>
          <a:p>
            <a:pPr lvl="0"/>
            <a:r>
              <a:rPr lang="es-MX" sz="1200" b="0" i="0" strike="noStrike" cap="none" spc="0" baseline="0" dirty="0">
                <a:solidFill>
                  <a:srgbClr val="000000"/>
                </a:solidFill>
                <a:effectLst/>
                <a:latin typeface="Calibri"/>
                <a:ea typeface="Calibri"/>
                <a:cs typeface="Calibri"/>
              </a:rPr>
              <a:t>Diga:</a:t>
            </a:r>
            <a:r>
              <a:rPr lang="es-MX" sz="1200" b="0" i="1" strike="noStrike" cap="none" spc="0" baseline="0" dirty="0">
                <a:solidFill>
                  <a:srgbClr val="000000"/>
                </a:solidFill>
                <a:effectLst/>
                <a:latin typeface="Calibri"/>
                <a:ea typeface="Calibri"/>
                <a:cs typeface="Calibri"/>
              </a:rPr>
              <a:t> ¡Sí! Todo el mundo queremos relaciones sanas. Una cosa que necesitan para tener relaciones sanas es algo que se llama “límites”. Los límites son cómo saben lo que es aceptable para ustedes en sus relaciones y lo que no es aceptable para ustedes. Vean el Mapa de relaciones que hicieron la clase pasada. Los límites les ayuda a sentirse seguros y bien al estar con amigos, compañeros y todas las demás personas en su mapa.</a:t>
            </a:r>
            <a:endParaRPr lang="en-US" i="1" dirty="0">
              <a:effectLst/>
            </a:endParaRPr>
          </a:p>
        </p:txBody>
      </p:sp>
      <p:sp>
        <p:nvSpPr>
          <p:cNvPr id="4" name="Slide Number Placeholder 3"/>
          <p:cNvSpPr>
            <a:spLocks noGrp="1"/>
          </p:cNvSpPr>
          <p:nvPr>
            <p:ph type="sldNum" sz="quarter" idx="10"/>
          </p:nvPr>
        </p:nvSpPr>
        <p:spPr/>
        <p:txBody>
          <a:bodyPr/>
          <a:lstStyle/>
          <a:p>
            <a:fld id="{68BAA58B-7F68-4F22-A5B3-354C37D900B1}" type="slidenum">
              <a:rPr lang="en-US" smtClean="0"/>
              <a:t>5</a:t>
            </a:fld>
            <a:endParaRPr lang="en-US"/>
          </a:p>
        </p:txBody>
      </p:sp>
    </p:spTree>
    <p:extLst>
      <p:ext uri="{BB962C8B-B14F-4D97-AF65-F5344CB8AC3E}">
        <p14:creationId xmlns:p14="http://schemas.microsoft.com/office/powerpoint/2010/main" val="2664001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752850"/>
          </a:xfrm>
        </p:spPr>
        <p:txBody>
          <a:bodyPr/>
          <a:lstStyle/>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Cuando alguien hace algo que no es aceptable para ustedes, se dice que no se respeta el límite. Por ejemplo, quizás no se respetan sus límites si una persona desconocida se sienta </a:t>
            </a:r>
            <a:r>
              <a:rPr lang="es-MX" sz="1200" b="0" i="1" strike="noStrike" cap="none" spc="0" baseline="0" dirty="0" err="1">
                <a:solidFill>
                  <a:srgbClr val="000000"/>
                </a:solidFill>
                <a:effectLst/>
                <a:latin typeface="Calibri"/>
                <a:ea typeface="Calibri"/>
                <a:cs typeface="Calibri"/>
              </a:rPr>
              <a:t>supercerca</a:t>
            </a:r>
            <a:r>
              <a:rPr lang="es-MX" sz="1200" b="0" i="1" strike="noStrike" cap="none" spc="0" baseline="0" dirty="0">
                <a:solidFill>
                  <a:srgbClr val="000000"/>
                </a:solidFill>
                <a:effectLst/>
                <a:latin typeface="Calibri"/>
                <a:ea typeface="Calibri"/>
                <a:cs typeface="Calibri"/>
              </a:rPr>
              <a:t> de ustedes en el camión. ¿Cómo se sentirían se eso les pasara?</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endParaRPr lang="en-US" i="1"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Podrían sentirse extraños o enojados si una persona desconocida se sentara demasiado cerca de ustedes en el camión. Otra cosa que podría no respetar sus límites es si su amigo tratara de presionarlos/as/es o forzarlos a hacer algo que no quieren hacer. Cómo se sentirían si su amigo tratara de presionarlos a hacer algo que no quieren hacer?</a:t>
            </a:r>
          </a:p>
          <a:p>
            <a:endParaRPr lang="en-US" i="1" baseline="0" dirty="0"/>
          </a:p>
          <a:p>
            <a:pPr marL="0" marR="0" lvl="0" indent="0" algn="l" defTabSz="914400" rtl="0" eaLnBrk="1" fontAlgn="auto" latinLnBrk="0" hangingPunct="1">
              <a:lnSpc>
                <a:spcPct val="100000"/>
              </a:lnSpc>
              <a:spcBef>
                <a:spcPct val="0"/>
              </a:spcBef>
              <a:spcAft>
                <a:spcPct val="0"/>
              </a:spcAft>
              <a:buClrTx/>
              <a:buSzTx/>
              <a:buFontTx/>
              <a:buNone/>
              <a:defRPr/>
            </a:pPr>
            <a:r>
              <a:rPr lang="es-MX" sz="1200" b="0" i="0" strike="noStrike" cap="none" spc="0" baseline="0" dirty="0">
                <a:solidFill>
                  <a:srgbClr val="000000"/>
                </a:solidFill>
                <a:effectLst/>
                <a:latin typeface="Calibri"/>
                <a:ea typeface="Calibri"/>
                <a:cs typeface="Calibri"/>
              </a:rPr>
              <a:t>Dé al grupo suficiente tiempo para procesar la pregunta y tomar sus decisiones. </a:t>
            </a:r>
            <a:r>
              <a:rPr lang="es-MX" sz="1200" b="1" i="0" strike="noStrike" cap="none" spc="0" baseline="0" dirty="0">
                <a:solidFill>
                  <a:srgbClr val="000000"/>
                </a:solidFill>
                <a:effectLst/>
                <a:latin typeface="Calibri"/>
                <a:ea typeface="Calibri"/>
                <a:cs typeface="Calibri"/>
              </a:rPr>
              <a:t> </a:t>
            </a:r>
          </a:p>
          <a:p>
            <a:endParaRPr lang="en-US" i="1" baseline="0" dirty="0"/>
          </a:p>
          <a:p>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Podrían sentirse asustados o lastimados si su amigo les presiona para hacer algo que no quieren hacer Si tienen sentimientos fuertes como las que están en la pantalla (me da asco, nervioso, triste, enojado o asustado), esto es señal de que alguien quizás no haya respetado sus límites. Es superimportante poner atención a cómo se sienten. Esto les indica qué es aceptable para ustedes en sus relaciones y qué no es aceptable para ustedes.</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6</a:t>
            </a:fld>
            <a:endParaRPr lang="en-US"/>
          </a:p>
        </p:txBody>
      </p:sp>
    </p:spTree>
    <p:extLst>
      <p:ext uri="{BB962C8B-B14F-4D97-AF65-F5344CB8AC3E}">
        <p14:creationId xmlns:p14="http://schemas.microsoft.com/office/powerpoint/2010/main" val="3147452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0" i="0" strike="noStrike" cap="none" spc="0" baseline="0">
                <a:solidFill>
                  <a:srgbClr val="000000"/>
                </a:solidFill>
                <a:effectLst/>
                <a:latin typeface="Calibri"/>
                <a:ea typeface="Calibri"/>
                <a:cs typeface="Calibri"/>
              </a:rPr>
              <a:t>Diga: </a:t>
            </a:r>
            <a:r>
              <a:rPr lang="es-MX" sz="1200" b="0" i="1" strike="noStrike" cap="none" spc="0" baseline="0">
                <a:solidFill>
                  <a:srgbClr val="000000"/>
                </a:solidFill>
                <a:effectLst/>
                <a:latin typeface="Calibri"/>
                <a:ea typeface="Calibri"/>
                <a:cs typeface="Calibri"/>
              </a:rPr>
              <a:t>Ya que hemos platicado un poco sobre lo que son los límites, jugaremos a algo que se llama “Está bien o no está bien”. En este juego, podrán pensar en cuáles son sus límites.</a:t>
            </a:r>
            <a:endParaRPr lang="en-US" i="1"/>
          </a:p>
        </p:txBody>
      </p:sp>
      <p:sp>
        <p:nvSpPr>
          <p:cNvPr id="4" name="Slide Number Placeholder 3"/>
          <p:cNvSpPr>
            <a:spLocks noGrp="1"/>
          </p:cNvSpPr>
          <p:nvPr>
            <p:ph type="sldNum" sz="quarter" idx="10"/>
          </p:nvPr>
        </p:nvSpPr>
        <p:spPr/>
        <p:txBody>
          <a:bodyPr/>
          <a:lstStyle/>
          <a:p>
            <a:fld id="{68BAA58B-7F68-4F22-A5B3-354C37D900B1}" type="slidenum">
              <a:rPr lang="en-US" smtClean="0"/>
              <a:t>7</a:t>
            </a:fld>
            <a:endParaRPr lang="en-US"/>
          </a:p>
        </p:txBody>
      </p:sp>
    </p:spTree>
    <p:extLst>
      <p:ext uri="{BB962C8B-B14F-4D97-AF65-F5344CB8AC3E}">
        <p14:creationId xmlns:p14="http://schemas.microsoft.com/office/powerpoint/2010/main" val="91899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Para este juego, podrán usar un pizarrón blanco y marcadores para pizarrón blanco u hojas de rotafolio y marcadores ordinarios. Si usan un borrador blanco, escriba “Está bien” del lado izquierdo y “No está bien” del lado derecho. Si usan hojas de rotafolio, escriba “Está bien” en una hoja y “No está bien en otra hoja. </a:t>
            </a:r>
          </a:p>
          <a:p>
            <a:pPr lvl="0"/>
            <a:endParaRPr lang="en-US" dirty="0">
              <a:effectLst/>
            </a:endParaRPr>
          </a:p>
          <a:p>
            <a:pPr lvl="0"/>
            <a:r>
              <a:rPr lang="es-MX" sz="1200" b="0" i="0" strike="noStrike" cap="none" spc="0" baseline="0" dirty="0">
                <a:solidFill>
                  <a:srgbClr val="000000"/>
                </a:solidFill>
                <a:effectLst/>
                <a:latin typeface="Calibri"/>
                <a:ea typeface="Calibri"/>
                <a:cs typeface="Calibri"/>
              </a:rPr>
              <a:t>Diga: </a:t>
            </a:r>
            <a:r>
              <a:rPr lang="es-MX" sz="1200" b="0" i="1" strike="noStrike" cap="none" spc="0" baseline="0" dirty="0">
                <a:solidFill>
                  <a:srgbClr val="000000"/>
                </a:solidFill>
                <a:effectLst/>
                <a:latin typeface="Calibri"/>
                <a:ea typeface="Calibri"/>
                <a:cs typeface="Calibri"/>
              </a:rPr>
              <a:t>Jugaremos un juego para ayudar a pensar en sus límites.</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Trabajarán con una pareja.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En un momento, daré a cada par una tarjeta.</a:t>
            </a:r>
            <a:r>
              <a:rPr lang="es-MX" sz="1200" b="0" i="0" strike="noStrike" cap="none" spc="0" baseline="0" dirty="0">
                <a:solidFill>
                  <a:srgbClr val="000000"/>
                </a:solidFill>
                <a:effectLst/>
                <a:latin typeface="Calibri"/>
                <a:ea typeface="Calibri"/>
                <a:cs typeface="Calibri"/>
              </a:rPr>
              <a:t> </a:t>
            </a:r>
            <a:r>
              <a:rPr lang="es-MX" sz="1200" b="0" i="1" strike="noStrike" cap="none" spc="0" baseline="0" dirty="0">
                <a:solidFill>
                  <a:srgbClr val="000000"/>
                </a:solidFill>
                <a:effectLst/>
                <a:latin typeface="Calibri"/>
                <a:ea typeface="Calibri"/>
                <a:cs typeface="Calibri"/>
              </a:rPr>
              <a:t>Lean lo que dice en su tarjeta o pidan ayuda para leerla y, luego, decidan si la situación en su tarjeta no respeta sus límites.</a:t>
            </a:r>
          </a:p>
          <a:p>
            <a:pPr lvl="0"/>
            <a:endParaRPr lang="en-US" i="1" dirty="0"/>
          </a:p>
          <a:p>
            <a:pPr lvl="0"/>
            <a:r>
              <a:rPr lang="es-MX" sz="1200" b="0" i="1" strike="noStrike" cap="none" spc="0" baseline="0" dirty="0">
                <a:solidFill>
                  <a:srgbClr val="000000"/>
                </a:solidFill>
                <a:effectLst/>
                <a:latin typeface="Calibri"/>
                <a:ea typeface="Calibri"/>
                <a:cs typeface="Calibri"/>
              </a:rPr>
              <a:t>¿Está bien o no está bien? ¿Un pulgar hacia arriba o un pulgar hacia abajo? Después de decidir, pueden pasar al frente y pegar su tarjeta en el lado donde creen que corresponde. </a:t>
            </a:r>
            <a:endParaRPr lang="en-US" i="1" dirty="0">
              <a:effectLst/>
            </a:endParaRPr>
          </a:p>
          <a:p>
            <a:pPr lvl="0"/>
            <a:endParaRPr lang="en-US" sz="1200" kern="120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Ayude al grupo según sea necesario a encontrar a una pareja y dé a cada par una tarjeta del juego Esta bien o no está bien. Apoye al grupo para leer su tarjeta y decidir si el comportamiento en la tarjeta “está bien” o “no está bien”. Los pares pueden trabajar con varias tarjetas, según lo permita el tiempo. </a:t>
            </a:r>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8</a:t>
            </a:fld>
            <a:endParaRPr lang="en-US"/>
          </a:p>
        </p:txBody>
      </p:sp>
    </p:spTree>
    <p:extLst>
      <p:ext uri="{BB962C8B-B14F-4D97-AF65-F5344CB8AC3E}">
        <p14:creationId xmlns:p14="http://schemas.microsoft.com/office/powerpoint/2010/main" val="4202224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b="0" i="0" strike="noStrike" cap="none" spc="0" baseline="0" dirty="0">
                <a:solidFill>
                  <a:srgbClr val="000000"/>
                </a:solidFill>
                <a:effectLst/>
                <a:latin typeface="Calibri"/>
                <a:ea typeface="Calibri"/>
                <a:cs typeface="Calibri"/>
              </a:rPr>
              <a:t>Después de que el grupo haya clasificado todas las tarjetas, analicen cada uno como grupo. Hay una diapositiva PowerPoint para cada una de las tarjetas del juego Esta bien o no está bien. Después de mostrar la diapositiva, busque la tarjeta correspondiente en el pizarrón blanco o el papel de rotafolio. Pida al grupo que muestre un pulgar hacia arriba si están de acuerdo con la colocación de la tarjeta o un pulgar hacia abajo si no están de acuerdo. Pida al grupo explicar su razonamiento si no están de acuerdo. Después de que el grupo llegue a un consenso, puede pulsar la barra de espacio para revelar la respuesta correcta. Si es necesario, mueva la tarjeta del juego Está bien o no está bien al lado correcto. </a:t>
            </a:r>
          </a:p>
          <a:p>
            <a:pPr lvl="0"/>
            <a:endParaRPr lang="en-US" sz="1200" kern="1200" baseline="0" dirty="0">
              <a:solidFill>
                <a:schemeClr val="tx1"/>
              </a:solidFill>
              <a:effectLst/>
              <a:latin typeface="+mn-lt"/>
              <a:ea typeface="+mn-ea"/>
              <a:cs typeface="+mn-cs"/>
            </a:endParaRPr>
          </a:p>
          <a:p>
            <a:pPr lvl="0"/>
            <a:r>
              <a:rPr lang="es-MX" sz="1200" b="0" i="0" strike="noStrike" cap="none" spc="0" baseline="0" dirty="0">
                <a:solidFill>
                  <a:srgbClr val="000000"/>
                </a:solidFill>
                <a:effectLst/>
                <a:latin typeface="Calibri"/>
                <a:ea typeface="Calibri"/>
                <a:cs typeface="Calibri"/>
              </a:rPr>
              <a:t>A continuación, se incluyen algunos ejemplos de temas: </a:t>
            </a:r>
          </a:p>
          <a:p>
            <a:pPr marL="171450" lvl="0" indent="-171450">
              <a:buFont typeface="Arial" panose="020B0604020202020204" pitchFamily="34" charset="0"/>
              <a:buChar char="•"/>
            </a:pPr>
            <a:r>
              <a:rPr lang="es-MX" sz="1200" b="0" i="1" strike="noStrike" cap="none" spc="0" baseline="0" dirty="0">
                <a:solidFill>
                  <a:srgbClr val="000000"/>
                </a:solidFill>
                <a:effectLst/>
                <a:latin typeface="Calibri"/>
                <a:ea typeface="Calibri"/>
                <a:cs typeface="Calibri"/>
              </a:rPr>
              <a:t>¡Esto está totalmente bien! Solo porque son amigos, no significa que dejan de importarle su familia y amigos. Es aceptable que ustedes o su amigo pasen tiempo a solas o con su familia o amigos sin la otra persona. Este es un límite sano.</a:t>
            </a:r>
            <a:endParaRPr lang="en-US" i="1"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68BAA58B-7F68-4F22-A5B3-354C37D900B1}" type="slidenum">
              <a:rPr lang="en-US" smtClean="0"/>
              <a:t>9</a:t>
            </a:fld>
            <a:endParaRPr lang="en-US"/>
          </a:p>
        </p:txBody>
      </p:sp>
    </p:spTree>
    <p:extLst>
      <p:ext uri="{BB962C8B-B14F-4D97-AF65-F5344CB8AC3E}">
        <p14:creationId xmlns:p14="http://schemas.microsoft.com/office/powerpoint/2010/main" val="2313940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33443857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265580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8494349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877680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9D5377-923F-4322-90A0-6BD1670A5961}" type="datetimeFigureOut">
              <a:rPr lang="en-US" smtClean="0"/>
              <a:t>2/28/26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93307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566961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9D5377-923F-4322-90A0-6BD1670A5961}" type="datetimeFigureOut">
              <a:rPr lang="en-US" smtClean="0"/>
              <a:t>2/28/26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56893885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9D5377-923F-4322-90A0-6BD1670A5961}" type="datetimeFigureOut">
              <a:rPr lang="en-US" smtClean="0"/>
              <a:t>2/28/26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29460201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D5377-923F-4322-90A0-6BD1670A5961}" type="datetimeFigureOut">
              <a:rPr lang="en-US" smtClean="0"/>
              <a:t>2/28/26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601360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388831032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9D5377-923F-4322-90A0-6BD1670A5961}" type="datetimeFigureOut">
              <a:rPr lang="en-US" smtClean="0"/>
              <a:t>2/28/26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31178E-0B9A-452E-9E86-EAE47CFDC566}" type="slidenum">
              <a:rPr lang="en-US" smtClean="0"/>
              <a:t>‹#›</a:t>
            </a:fld>
            <a:endParaRPr lang="en-US"/>
          </a:p>
        </p:txBody>
      </p:sp>
    </p:spTree>
    <p:extLst>
      <p:ext uri="{BB962C8B-B14F-4D97-AF65-F5344CB8AC3E}">
        <p14:creationId xmlns:p14="http://schemas.microsoft.com/office/powerpoint/2010/main" val="11597753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D5377-923F-4322-90A0-6BD1670A5961}" type="datetimeFigureOut">
              <a:rPr lang="en-US" smtClean="0"/>
              <a:t>2/28/26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1178E-0B9A-452E-9E86-EAE47CFDC566}" type="slidenum">
              <a:rPr lang="en-US" smtClean="0"/>
              <a:t>‹#›</a:t>
            </a:fld>
            <a:endParaRPr lang="en-US"/>
          </a:p>
        </p:txBody>
      </p:sp>
    </p:spTree>
    <p:extLst>
      <p:ext uri="{BB962C8B-B14F-4D97-AF65-F5344CB8AC3E}">
        <p14:creationId xmlns:p14="http://schemas.microsoft.com/office/powerpoint/2010/main" val="3982282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5.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9.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5.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1.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2.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3.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5.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8.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0.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1.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2.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3.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4.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5.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5.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46.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7.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0.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37.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71.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5.png"/><Relationship Id="rId4" Type="http://schemas.openxmlformats.org/officeDocument/2006/relationships/image" Target="../media/image30.png"/><Relationship Id="rId9" Type="http://schemas.openxmlformats.org/officeDocument/2006/relationships/image" Target="../media/image35.png"/></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3.png"/></Relationships>
</file>

<file path=ppt/slides/_rels/slide4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6.png"/><Relationship Id="rId4" Type="http://schemas.openxmlformats.org/officeDocument/2006/relationships/image" Target="../media/image75.png"/></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7"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7.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5.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30.png"/><Relationship Id="rId9"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37147" t="37681" r="37800" b="44734"/>
          <a:stretch>
            <a:fillRect/>
          </a:stretch>
        </p:blipFill>
        <p:spPr>
          <a:xfrm>
            <a:off x="9939130" y="180921"/>
            <a:ext cx="1987826" cy="78648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6" y="0"/>
            <a:ext cx="12193905" cy="6858000"/>
          </a:xfrm>
          <a:prstGeom prst="rect">
            <a:avLst/>
          </a:prstGeom>
        </p:spPr>
      </p:pic>
      <p:sp>
        <p:nvSpPr>
          <p:cNvPr id="6"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2022 Programa de Servicios de SAFE para Personas con Discapacidades</a:t>
            </a:r>
          </a:p>
        </p:txBody>
      </p:sp>
      <p:grpSp>
        <p:nvGrpSpPr>
          <p:cNvPr id="5" name="Group 4"/>
          <p:cNvGrpSpPr/>
          <p:nvPr/>
        </p:nvGrpSpPr>
        <p:grpSpPr>
          <a:xfrm>
            <a:off x="1958568" y="100895"/>
            <a:ext cx="6190009" cy="646331"/>
            <a:chOff x="1958568" y="100895"/>
            <a:chExt cx="6190009" cy="646331"/>
          </a:xfrm>
        </p:grpSpPr>
        <p:sp>
          <p:nvSpPr>
            <p:cNvPr id="7" name="Rectangle 6"/>
            <p:cNvSpPr/>
            <p:nvPr/>
          </p:nvSpPr>
          <p:spPr>
            <a:xfrm>
              <a:off x="2025445" y="180921"/>
              <a:ext cx="4574467" cy="4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958568" y="100895"/>
              <a:ext cx="6190009"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Mis derechos, mi vida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
        <p:nvSpPr>
          <p:cNvPr id="9" name="TextBox 8"/>
          <p:cNvSpPr txBox="1"/>
          <p:nvPr/>
        </p:nvSpPr>
        <p:spPr>
          <a:xfrm>
            <a:off x="81675" y="2495165"/>
            <a:ext cx="5930538" cy="1005840"/>
          </a:xfrm>
          <a:prstGeom prst="rect">
            <a:avLst/>
          </a:prstGeom>
          <a:solidFill>
            <a:schemeClr val="bg1"/>
          </a:solidFill>
        </p:spPr>
        <p:txBody>
          <a:bodyPr wrap="square" rtlCol="0">
            <a:spAutoFit/>
          </a:bodyPr>
          <a:lstStyle/>
          <a:p>
            <a:pPr algn="ctr"/>
            <a:r>
              <a:rPr lang="es-MX" sz="6000" b="0" i="0" strike="noStrike" cap="none" spc="0" baseline="0" dirty="0">
                <a:solidFill>
                  <a:srgbClr val="000000"/>
                </a:solidFill>
                <a:effectLst/>
                <a:latin typeface="PraterBlockPro" panose="020B0504010101020102" pitchFamily="34" charset="77"/>
                <a:ea typeface="Open Sans Extrabold"/>
                <a:cs typeface="PraterBlockPro" panose="020B0504010101020102" pitchFamily="34" charset="77"/>
              </a:rPr>
              <a:t>Límites</a:t>
            </a:r>
            <a:endParaRPr lang="en-US" sz="6000" dirty="0">
              <a:latin typeface="PraterBlockPro" panose="020B0504010101020102" pitchFamily="34" charset="77"/>
              <a:ea typeface="Open Sans Extrabold" panose="020B0906030804020204" pitchFamily="34" charset="0"/>
              <a:cs typeface="PraterBlockPro" panose="020B0504010101020102" pitchFamily="34" charset="77"/>
            </a:endParaRPr>
          </a:p>
        </p:txBody>
      </p:sp>
      <p:pic>
        <p:nvPicPr>
          <p:cNvPr id="3" name="Picture 2"/>
          <p:cNvPicPr>
            <a:picLocks noChangeAspect="1"/>
          </p:cNvPicPr>
          <p:nvPr/>
        </p:nvPicPr>
        <p:blipFill>
          <a:blip r:embed="rId5"/>
          <a:srcRect r="33189"/>
          <a:stretch>
            <a:fillRect/>
          </a:stretch>
        </p:blipFill>
        <p:spPr>
          <a:xfrm flipH="1" flipV="1">
            <a:off x="10543616" y="1278126"/>
            <a:ext cx="185344" cy="604372"/>
          </a:xfrm>
          <a:prstGeom prst="rect">
            <a:avLst/>
          </a:prstGeom>
        </p:spPr>
      </p:pic>
      <p:sp>
        <p:nvSpPr>
          <p:cNvPr id="10" name="TextBox 6">
            <a:extLst>
              <a:ext uri="{FF2B5EF4-FFF2-40B4-BE49-F238E27FC236}">
                <a16:creationId xmlns:a16="http://schemas.microsoft.com/office/drawing/2014/main" id="{0E9846C1-1599-0D85-281D-E6847ACDC4AE}"/>
              </a:ext>
            </a:extLst>
          </p:cNvPr>
          <p:cNvSpPr txBox="1"/>
          <p:nvPr/>
        </p:nvSpPr>
        <p:spPr>
          <a:xfrm>
            <a:off x="1888677" y="957379"/>
            <a:ext cx="5200336" cy="830997"/>
          </a:xfrm>
          <a:prstGeom prst="rect">
            <a:avLst/>
          </a:prstGeom>
          <a:noFill/>
          <a:ln w="190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2400" b="1" noProof="0" dirty="0">
                <a:latin typeface="Comic Sans MS" panose="030F0702030302020204" pitchFamily="66" charset="0"/>
                <a:cs typeface="Arial" panose="020B0604020202020204" pitchFamily="34" charset="0"/>
              </a:rPr>
              <a:t>Para estudiantes de educación media superior</a:t>
            </a:r>
          </a:p>
        </p:txBody>
      </p:sp>
    </p:spTree>
    <p:extLst>
      <p:ext uri="{BB962C8B-B14F-4D97-AF65-F5344CB8AC3E}">
        <p14:creationId xmlns:p14="http://schemas.microsoft.com/office/powerpoint/2010/main" val="180780485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09042" y="-1242574"/>
            <a:ext cx="965877" cy="12049437"/>
          </a:xfrm>
          <a:prstGeom prst="rect">
            <a:avLst/>
          </a:prstGeom>
        </p:spPr>
      </p:pic>
      <p:grpSp>
        <p:nvGrpSpPr>
          <p:cNvPr id="10" name="Group 9"/>
          <p:cNvGrpSpPr/>
          <p:nvPr/>
        </p:nvGrpSpPr>
        <p:grpSpPr>
          <a:xfrm>
            <a:off x="4484494" y="4979588"/>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410" y="100397"/>
            <a:ext cx="8061712" cy="4544287"/>
          </a:xfrm>
          <a:prstGeom prst="rect">
            <a:avLst/>
          </a:prstGeom>
        </p:spPr>
      </p:pic>
      <p:sp>
        <p:nvSpPr>
          <p:cNvPr id="20" name="TextBox 19"/>
          <p:cNvSpPr txBox="1"/>
          <p:nvPr/>
        </p:nvSpPr>
        <p:spPr>
          <a:xfrm>
            <a:off x="7204590" y="1109727"/>
            <a:ext cx="4483510" cy="301752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Le dice a su padre/madre que</a:t>
            </a:r>
          </a:p>
          <a:p>
            <a:pPr algn="ctr"/>
            <a:r>
              <a:rPr lang="es-MX" sz="3200" b="1" i="0" strike="noStrike" cap="none" spc="0" baseline="0" dirty="0">
                <a:solidFill>
                  <a:srgbClr val="000000"/>
                </a:solidFill>
                <a:effectLst/>
                <a:latin typeface="Tahoma"/>
                <a:ea typeface="Tahoma"/>
                <a:cs typeface="Tahoma"/>
              </a:rPr>
              <a:t>necesita tiempo a solas en su recámara con la puerta cerrada.</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
        <p:nvSpPr>
          <p:cNvPr id="2" name="TextBox 1"/>
          <p:cNvSpPr txBox="1"/>
          <p:nvPr/>
        </p:nvSpPr>
        <p:spPr>
          <a:xfrm>
            <a:off x="5744626" y="1173524"/>
            <a:ext cx="890092" cy="295466"/>
          </a:xfrm>
          <a:prstGeom prst="rect">
            <a:avLst/>
          </a:prstGeom>
          <a:solidFill>
            <a:schemeClr val="bg1"/>
          </a:solidFill>
        </p:spPr>
        <p:txBody>
          <a:bodyPr wrap="square" lIns="9144" tIns="9144" rIns="9144" bIns="9144" rtlCol="0">
            <a:spAutoFit/>
          </a:bodyPr>
          <a:lstStyle/>
          <a:p>
            <a:r>
              <a:rPr lang="es-MX" sz="1800" b="0" i="0" strike="noStrike" cap="none" spc="0" baseline="0" dirty="0">
                <a:solidFill>
                  <a:srgbClr val="000000"/>
                </a:solidFill>
                <a:effectLst/>
                <a:latin typeface="Calibri"/>
                <a:ea typeface="Calibri"/>
                <a:cs typeface="Calibri"/>
              </a:rPr>
              <a:t>¡Privado!</a:t>
            </a:r>
            <a:endParaRPr lang="en-US" dirty="0"/>
          </a:p>
        </p:txBody>
      </p:sp>
    </p:spTree>
    <p:extLst>
      <p:ext uri="{BB962C8B-B14F-4D97-AF65-F5344CB8AC3E}">
        <p14:creationId xmlns:p14="http://schemas.microsoft.com/office/powerpoint/2010/main" val="29011914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26037" y="-1487850"/>
            <a:ext cx="965877" cy="12049437"/>
          </a:xfrm>
          <a:prstGeom prst="rect">
            <a:avLst/>
          </a:prstGeom>
        </p:spPr>
      </p:pic>
      <p:grpSp>
        <p:nvGrpSpPr>
          <p:cNvPr id="11" name="Group 10"/>
          <p:cNvGrpSpPr/>
          <p:nvPr/>
        </p:nvGrpSpPr>
        <p:grpSpPr>
          <a:xfrm>
            <a:off x="4276468" y="48939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14643"/>
          <a:stretch>
            <a:fillRect/>
          </a:stretch>
        </p:blipFill>
        <p:spPr>
          <a:xfrm>
            <a:off x="1032753" y="342938"/>
            <a:ext cx="5887370" cy="3887961"/>
          </a:xfrm>
          <a:prstGeom prst="rect">
            <a:avLst/>
          </a:prstGeom>
        </p:spPr>
      </p:pic>
      <p:sp>
        <p:nvSpPr>
          <p:cNvPr id="20" name="TextBox 19"/>
          <p:cNvSpPr txBox="1"/>
          <p:nvPr/>
        </p:nvSpPr>
        <p:spPr>
          <a:xfrm>
            <a:off x="7154920" y="1121724"/>
            <a:ext cx="4761779"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t</a:t>
            </a:r>
            <a:r>
              <a:rPr lang="en-US" sz="3200" b="1" dirty="0" err="1">
                <a:solidFill>
                  <a:srgbClr val="000000"/>
                </a:solidFill>
                <a:latin typeface="Tahoma"/>
                <a:ea typeface="Tahoma"/>
                <a:cs typeface="Tahoma"/>
              </a:rPr>
              <a:t>ío</a:t>
            </a:r>
            <a:r>
              <a:rPr lang="es-MX" sz="3200" b="1" i="0" strike="noStrike" cap="none" spc="0" baseline="0" dirty="0">
                <a:solidFill>
                  <a:srgbClr val="000000"/>
                </a:solidFill>
                <a:effectLst/>
                <a:latin typeface="Tahoma"/>
                <a:ea typeface="Tahoma"/>
                <a:cs typeface="Tahoma"/>
              </a:rPr>
              <a:t> le dice que usted no debe</a:t>
            </a:r>
          </a:p>
          <a:p>
            <a:pPr algn="ctr"/>
            <a:r>
              <a:rPr lang="es-MX" sz="3200" b="1" i="0" strike="noStrike" cap="none" spc="0" baseline="0" dirty="0">
                <a:solidFill>
                  <a:srgbClr val="000000"/>
                </a:solidFill>
                <a:effectLst/>
                <a:latin typeface="Tahoma"/>
                <a:ea typeface="Tahoma"/>
                <a:cs typeface="Tahoma"/>
              </a:rPr>
              <a:t>comer pastel porque engordará.</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23187707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406172"/>
            <a:ext cx="965877" cy="12049437"/>
          </a:xfrm>
          <a:prstGeom prst="rect">
            <a:avLst/>
          </a:prstGeom>
        </p:spPr>
      </p:pic>
      <p:grpSp>
        <p:nvGrpSpPr>
          <p:cNvPr id="11" name="Group 10"/>
          <p:cNvGrpSpPr/>
          <p:nvPr/>
        </p:nvGrpSpPr>
        <p:grpSpPr>
          <a:xfrm>
            <a:off x="4085273"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l="31292" r="26886"/>
          <a:stretch>
            <a:fillRect/>
          </a:stretch>
        </p:blipFill>
        <p:spPr>
          <a:xfrm>
            <a:off x="2742435" y="120759"/>
            <a:ext cx="3115403" cy="4199021"/>
          </a:xfrm>
          <a:prstGeom prst="rect">
            <a:avLst/>
          </a:prstGeom>
        </p:spPr>
      </p:pic>
      <p:sp>
        <p:nvSpPr>
          <p:cNvPr id="20" name="TextBox 19"/>
          <p:cNvSpPr txBox="1"/>
          <p:nvPr/>
        </p:nvSpPr>
        <p:spPr>
          <a:xfrm>
            <a:off x="6050551" y="980727"/>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 de </a:t>
            </a:r>
            <a:r>
              <a:rPr lang="es-MX" sz="3200" b="1" dirty="0">
                <a:solidFill>
                  <a:srgbClr val="000000"/>
                </a:solidFill>
                <a:latin typeface="Tahoma"/>
                <a:ea typeface="Tahoma"/>
                <a:cs typeface="Tahoma"/>
              </a:rPr>
              <a:t>clase</a:t>
            </a:r>
            <a:r>
              <a:rPr lang="es-MX" sz="3200" b="1" i="0" strike="noStrike" cap="none" spc="0" baseline="0" dirty="0">
                <a:solidFill>
                  <a:srgbClr val="000000"/>
                </a:solidFill>
                <a:effectLst/>
                <a:latin typeface="Tahoma"/>
                <a:ea typeface="Tahoma"/>
                <a:cs typeface="Tahoma"/>
              </a:rPr>
              <a:t> pide las contraseñas de sus cuentas de medios sociales.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
        <p:nvSpPr>
          <p:cNvPr id="2" name="Oval 1"/>
          <p:cNvSpPr/>
          <p:nvPr/>
        </p:nvSpPr>
        <p:spPr>
          <a:xfrm>
            <a:off x="3385736" y="1290320"/>
            <a:ext cx="1828800" cy="11887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5008012" y="1452880"/>
            <a:ext cx="206524" cy="284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85737" y="1452880"/>
            <a:ext cx="1811546" cy="646331"/>
          </a:xfrm>
          <a:prstGeom prst="rect">
            <a:avLst/>
          </a:prstGeom>
          <a:noFill/>
        </p:spPr>
        <p:txBody>
          <a:bodyPr wrap="square" rtlCol="0">
            <a:spAutoFit/>
          </a:bodyPr>
          <a:lstStyle/>
          <a:p>
            <a:pPr algn="ctr"/>
            <a:r>
              <a:rPr lang="es-MX" sz="1800" b="1" i="0" strike="noStrike" cap="none" spc="0" baseline="0" dirty="0">
                <a:solidFill>
                  <a:srgbClr val="000000"/>
                </a:solidFill>
                <a:effectLst/>
                <a:latin typeface="Comic Sans MS" panose="030F0702030302020204" pitchFamily="66" charset="0"/>
                <a:ea typeface="Tahoma"/>
                <a:cs typeface="Tahoma"/>
              </a:rPr>
              <a:t>¿Me da sus contraseñas?</a:t>
            </a:r>
            <a:endParaRPr lang="en-US" b="1" dirty="0">
              <a:latin typeface="Comic Sans MS" panose="030F0702030302020204"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16116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06105" y="-1469114"/>
            <a:ext cx="965877" cy="12049437"/>
          </a:xfrm>
          <a:prstGeom prst="rect">
            <a:avLst/>
          </a:prstGeom>
        </p:spPr>
      </p:pic>
      <p:grpSp>
        <p:nvGrpSpPr>
          <p:cNvPr id="11" name="Group 10"/>
          <p:cNvGrpSpPr/>
          <p:nvPr/>
        </p:nvGrpSpPr>
        <p:grpSpPr>
          <a:xfrm>
            <a:off x="4173997" y="4886968"/>
            <a:ext cx="3545129" cy="1489892"/>
            <a:chOff x="6612563" y="3503108"/>
            <a:chExt cx="3564835" cy="1643555"/>
          </a:xfrm>
        </p:grpSpPr>
        <p:sp>
          <p:nvSpPr>
            <p:cNvPr id="12" name="Rectangle 11"/>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4438" y="-1"/>
            <a:ext cx="7380887" cy="4160515"/>
          </a:xfrm>
          <a:prstGeom prst="rect">
            <a:avLst/>
          </a:prstGeom>
        </p:spPr>
      </p:pic>
      <p:sp>
        <p:nvSpPr>
          <p:cNvPr id="20" name="TextBox 19"/>
          <p:cNvSpPr txBox="1"/>
          <p:nvPr/>
        </p:nvSpPr>
        <p:spPr>
          <a:xfrm>
            <a:off x="7089753" y="805280"/>
            <a:ext cx="4924009" cy="15696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entrenador</a:t>
            </a:r>
            <a:r>
              <a:rPr lang="es-MX" sz="3200" b="1" i="0" strike="noStrike" cap="none" spc="0" baseline="0" dirty="0">
                <a:solidFill>
                  <a:srgbClr val="000000"/>
                </a:solidFill>
                <a:effectLst/>
                <a:latin typeface="Tahoma"/>
                <a:ea typeface="Tahoma"/>
                <a:cs typeface="Tahoma"/>
              </a:rPr>
              <a:t> le grita porque cometió un error en el </a:t>
            </a:r>
            <a:r>
              <a:rPr lang="es-MX" sz="3200" b="1" dirty="0">
                <a:solidFill>
                  <a:srgbClr val="000000"/>
                </a:solidFill>
                <a:latin typeface="Tahoma"/>
                <a:ea typeface="Tahoma"/>
                <a:cs typeface="Tahoma"/>
              </a:rPr>
              <a:t>juego</a:t>
            </a:r>
            <a:r>
              <a:rPr lang="es-MX" sz="3200" b="1" i="0" strike="noStrike" cap="none" spc="0" baseline="0" dirty="0">
                <a:solidFill>
                  <a:srgbClr val="000000"/>
                </a:solidFill>
                <a:effectLst/>
                <a:latin typeface="Tahoma"/>
                <a:ea typeface="Tahoma"/>
                <a:cs typeface="Tahoma"/>
              </a:rPr>
              <a:t>.</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31738449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89992" y="-1390127"/>
            <a:ext cx="965877" cy="1204943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752" y="340930"/>
            <a:ext cx="7320670" cy="4126571"/>
          </a:xfrm>
          <a:prstGeom prst="rect">
            <a:avLst/>
          </a:prstGeom>
        </p:spPr>
      </p:pic>
      <p:sp>
        <p:nvSpPr>
          <p:cNvPr id="20" name="TextBox 19"/>
          <p:cNvSpPr txBox="1"/>
          <p:nvPr/>
        </p:nvSpPr>
        <p:spPr>
          <a:xfrm>
            <a:off x="6379135" y="1141693"/>
            <a:ext cx="4991100" cy="2554545"/>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amig</a:t>
            </a:r>
            <a:r>
              <a:rPr lang="es-MX" sz="3200" b="1" dirty="0">
                <a:solidFill>
                  <a:srgbClr val="000000"/>
                </a:solidFill>
                <a:latin typeface="Tahoma"/>
                <a:ea typeface="Tahoma"/>
                <a:cs typeface="Tahoma"/>
              </a:rPr>
              <a:t>o</a:t>
            </a:r>
            <a:r>
              <a:rPr lang="es-MX" sz="3200" b="1" i="0" strike="noStrike" cap="none" spc="0" baseline="0" dirty="0">
                <a:solidFill>
                  <a:srgbClr val="000000"/>
                </a:solidFill>
                <a:effectLst/>
                <a:latin typeface="Tahoma"/>
                <a:ea typeface="Tahoma"/>
                <a:cs typeface="Tahoma"/>
              </a:rPr>
              <a:t> le da una nalgada, y cuando usted se enoja, le dice que solo fue una broma.</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17" name="Group 16"/>
          <p:cNvGrpSpPr/>
          <p:nvPr/>
        </p:nvGrpSpPr>
        <p:grpSpPr>
          <a:xfrm>
            <a:off x="3859672" y="4949009"/>
            <a:ext cx="3545129" cy="1489892"/>
            <a:chOff x="6612563" y="3503108"/>
            <a:chExt cx="3564835" cy="1643555"/>
          </a:xfrm>
        </p:grpSpPr>
        <p:sp>
          <p:nvSpPr>
            <p:cNvPr id="19" name="Rectangle 18"/>
            <p:cNvSpPr/>
            <p:nvPr/>
          </p:nvSpPr>
          <p:spPr>
            <a:xfrm>
              <a:off x="6612563"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2"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Tree>
    <p:extLst>
      <p:ext uri="{BB962C8B-B14F-4D97-AF65-F5344CB8AC3E}">
        <p14:creationId xmlns:p14="http://schemas.microsoft.com/office/powerpoint/2010/main" val="4033528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892" y="-1563257"/>
            <a:ext cx="965877" cy="12049437"/>
          </a:xfrm>
          <a:prstGeom prst="rect">
            <a:avLst/>
          </a:prstGeom>
        </p:spPr>
      </p:pic>
      <p:grpSp>
        <p:nvGrpSpPr>
          <p:cNvPr id="11" name="Group 10"/>
          <p:cNvGrpSpPr/>
          <p:nvPr/>
        </p:nvGrpSpPr>
        <p:grpSpPr>
          <a:xfrm>
            <a:off x="4062265" y="476440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80" y="250677"/>
            <a:ext cx="8106609" cy="3851337"/>
          </a:xfrm>
          <a:prstGeom prst="rect">
            <a:avLst/>
          </a:prstGeom>
        </p:spPr>
      </p:pic>
      <p:sp>
        <p:nvSpPr>
          <p:cNvPr id="20" name="TextBox 19"/>
          <p:cNvSpPr txBox="1"/>
          <p:nvPr/>
        </p:nvSpPr>
        <p:spPr>
          <a:xfrm>
            <a:off x="6596435" y="1087515"/>
            <a:ext cx="4483510" cy="252984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Su padre o madre siempre está en el teléfono cuando trata de hablar con él o ella.</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24554019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561317"/>
            <a:ext cx="965877" cy="12049437"/>
          </a:xfrm>
          <a:prstGeom prst="rect">
            <a:avLst/>
          </a:prstGeom>
        </p:spPr>
      </p:pic>
      <p:grpSp>
        <p:nvGrpSpPr>
          <p:cNvPr id="11" name="Group 10"/>
          <p:cNvGrpSpPr/>
          <p:nvPr/>
        </p:nvGrpSpPr>
        <p:grpSpPr>
          <a:xfrm>
            <a:off x="4123057" y="4827768"/>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45192"/>
          <a:stretch>
            <a:fillRect/>
          </a:stretch>
        </p:blipFill>
        <p:spPr>
          <a:xfrm>
            <a:off x="740714" y="202647"/>
            <a:ext cx="4555185" cy="4194885"/>
          </a:xfrm>
          <a:prstGeom prst="rect">
            <a:avLst/>
          </a:prstGeom>
        </p:spPr>
      </p:pic>
      <p:sp>
        <p:nvSpPr>
          <p:cNvPr id="20" name="TextBox 19"/>
          <p:cNvSpPr txBox="1"/>
          <p:nvPr/>
        </p:nvSpPr>
        <p:spPr>
          <a:xfrm>
            <a:off x="5895621" y="931873"/>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amig</a:t>
            </a:r>
            <a:r>
              <a:rPr lang="es-MX" sz="3200" b="1" dirty="0">
                <a:solidFill>
                  <a:srgbClr val="000000"/>
                </a:solidFill>
                <a:latin typeface="Tahoma"/>
                <a:ea typeface="Tahoma"/>
                <a:cs typeface="Tahoma"/>
              </a:rPr>
              <a:t>o</a:t>
            </a:r>
            <a:r>
              <a:rPr lang="es-MX" sz="3200" b="1" i="0" strike="noStrike" cap="none" spc="0" baseline="0" dirty="0">
                <a:solidFill>
                  <a:srgbClr val="000000"/>
                </a:solidFill>
                <a:effectLst/>
                <a:latin typeface="Tahoma"/>
                <a:ea typeface="Tahoma"/>
                <a:cs typeface="Tahoma"/>
              </a:rPr>
              <a:t> lee mensajes de texto suyos cuando no está en la habitación.</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12067525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892" y="-1457216"/>
            <a:ext cx="965877" cy="12049437"/>
          </a:xfrm>
          <a:prstGeom prst="rect">
            <a:avLst/>
          </a:prstGeom>
        </p:spPr>
      </p:pic>
      <p:grpSp>
        <p:nvGrpSpPr>
          <p:cNvPr id="11" name="Group 10"/>
          <p:cNvGrpSpPr/>
          <p:nvPr/>
        </p:nvGrpSpPr>
        <p:grpSpPr>
          <a:xfrm>
            <a:off x="4230218" y="4949009"/>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dirty="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743" y="383956"/>
            <a:ext cx="7173264" cy="4043480"/>
          </a:xfrm>
          <a:prstGeom prst="rect">
            <a:avLst/>
          </a:prstGeom>
        </p:spPr>
      </p:pic>
      <p:sp>
        <p:nvSpPr>
          <p:cNvPr id="20" name="TextBox 19"/>
          <p:cNvSpPr txBox="1"/>
          <p:nvPr/>
        </p:nvSpPr>
        <p:spPr>
          <a:xfrm>
            <a:off x="6630234" y="1470375"/>
            <a:ext cx="5037080" cy="15696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hace un comentario de su foto y dice que usted es feo</a:t>
            </a:r>
            <a:r>
              <a:rPr lang="es-MX" sz="3200" b="1" dirty="0">
                <a:solidFill>
                  <a:srgbClr val="000000"/>
                </a:solidFill>
                <a:latin typeface="Tahoma"/>
                <a:ea typeface="Tahoma"/>
                <a:cs typeface="Tahoma"/>
              </a:rPr>
              <a:t>.</a:t>
            </a:r>
            <a:endParaRPr lang="es-MX" sz="3200" b="1" i="0" strike="noStrike" cap="none" spc="0" baseline="0" dirty="0">
              <a:solidFill>
                <a:srgbClr val="000000"/>
              </a:solidFill>
              <a:effectLst/>
              <a:latin typeface="Tahoma"/>
              <a:ea typeface="Tahoma"/>
              <a:cs typeface="Tahoma"/>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2021 Programa de Servicios para Personas con Discapacidades de SAFE</a:t>
            </a:r>
          </a:p>
        </p:txBody>
      </p:sp>
      <p:sp>
        <p:nvSpPr>
          <p:cNvPr id="2" name="Oval 1"/>
          <p:cNvSpPr/>
          <p:nvPr/>
        </p:nvSpPr>
        <p:spPr>
          <a:xfrm>
            <a:off x="3799840" y="3647440"/>
            <a:ext cx="2011680" cy="538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77243" y="3731686"/>
            <a:ext cx="2011680" cy="365760"/>
          </a:xfrm>
          <a:prstGeom prst="rect">
            <a:avLst/>
          </a:prstGeom>
          <a:noFill/>
        </p:spPr>
        <p:txBody>
          <a:bodyPr wrap="square" rtlCol="0">
            <a:spAutoFit/>
          </a:bodyPr>
          <a:lstStyle/>
          <a:p>
            <a:r>
              <a:rPr lang="es-MX" sz="1800" b="1" i="0" strike="noStrike" cap="none" spc="0" baseline="0" dirty="0">
                <a:solidFill>
                  <a:srgbClr val="000000"/>
                </a:solidFill>
                <a:effectLst/>
                <a:latin typeface="Tahoma"/>
                <a:ea typeface="Tahoma"/>
                <a:cs typeface="Tahoma"/>
              </a:rPr>
              <a:t>¡Te ves fea!</a:t>
            </a: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1101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19286" r="29562"/>
          <a:stretch>
            <a:fillRect/>
          </a:stretch>
        </p:blipFill>
        <p:spPr>
          <a:xfrm>
            <a:off x="2534941" y="214796"/>
            <a:ext cx="3734176" cy="379910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332842" y="-1669265"/>
            <a:ext cx="965877" cy="12049437"/>
          </a:xfrm>
          <a:prstGeom prst="rect">
            <a:avLst/>
          </a:prstGeom>
        </p:spPr>
      </p:pic>
      <p:grpSp>
        <p:nvGrpSpPr>
          <p:cNvPr id="12" name="Group 11"/>
          <p:cNvGrpSpPr/>
          <p:nvPr/>
        </p:nvGrpSpPr>
        <p:grpSpPr>
          <a:xfrm>
            <a:off x="4043215" y="4775997"/>
            <a:ext cx="3545129" cy="1489892"/>
            <a:chOff x="6790211" y="3503108"/>
            <a:chExt cx="3564835" cy="1643555"/>
          </a:xfrm>
        </p:grpSpPr>
        <p:sp>
          <p:nvSpPr>
            <p:cNvPr id="13" name="Rectangle 12"/>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5"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20" name="TextBox 19"/>
          <p:cNvSpPr txBox="1"/>
          <p:nvPr/>
        </p:nvSpPr>
        <p:spPr>
          <a:xfrm>
            <a:off x="6438899" y="1241718"/>
            <a:ext cx="4857663" cy="15696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a quien no conoce pide seguirlo en Snapchat.</a:t>
            </a:r>
          </a:p>
        </p:txBody>
      </p:sp>
      <p:sp>
        <p:nvSpPr>
          <p:cNvPr id="2" name="TextBox 1"/>
          <p:cNvSpPr txBox="1"/>
          <p:nvPr/>
        </p:nvSpPr>
        <p:spPr>
          <a:xfrm>
            <a:off x="3285346" y="1348582"/>
            <a:ext cx="860033" cy="369332"/>
          </a:xfrm>
          <a:prstGeom prst="rect">
            <a:avLst/>
          </a:prstGeom>
          <a:noFill/>
        </p:spPr>
        <p:txBody>
          <a:bodyPr wrap="square" rtlCol="0">
            <a:spAutoFit/>
          </a:bodyPr>
          <a:lstStyle/>
          <a:p>
            <a:r>
              <a:rPr lang="en-US"/>
              <a:t>?</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dirty="0">
                <a:solidFill>
                  <a:srgbClr val="000000"/>
                </a:solidFill>
                <a:effectLst/>
                <a:latin typeface="Verdana"/>
                <a:ea typeface="Verdana"/>
                <a:cs typeface="Verdana"/>
              </a:rPr>
              <a:t>© 2021 Programa de Servicios para Personas con Discapacidades de SAFE</a:t>
            </a:r>
          </a:p>
        </p:txBody>
      </p:sp>
      <p:sp>
        <p:nvSpPr>
          <p:cNvPr id="3" name="TextBox 2"/>
          <p:cNvSpPr txBox="1"/>
          <p:nvPr/>
        </p:nvSpPr>
        <p:spPr>
          <a:xfrm>
            <a:off x="4223937" y="1069188"/>
            <a:ext cx="1055429" cy="923330"/>
          </a:xfrm>
          <a:prstGeom prst="rect">
            <a:avLst/>
          </a:prstGeom>
          <a:solidFill>
            <a:schemeClr val="bg1"/>
          </a:solidFill>
        </p:spPr>
        <p:txBody>
          <a:bodyPr wrap="square" rtlCol="0">
            <a:spAutoFit/>
          </a:bodyPr>
          <a:lstStyle/>
          <a:p>
            <a:pPr algn="ctr"/>
            <a:r>
              <a:rPr lang="es-MX" sz="1800" b="1" i="0" strike="noStrike" cap="none" spc="0" baseline="0" dirty="0">
                <a:solidFill>
                  <a:srgbClr val="000000"/>
                </a:solidFill>
                <a:effectLst/>
                <a:latin typeface="Calibri"/>
                <a:ea typeface="Calibri"/>
                <a:cs typeface="Calibri"/>
              </a:rPr>
              <a:t>Solicitud</a:t>
            </a:r>
            <a:r>
              <a:rPr lang="es-MX" sz="1800" b="0" i="0" strike="noStrike" cap="none" spc="0" baseline="0" dirty="0">
                <a:solidFill>
                  <a:srgbClr val="000000"/>
                </a:solidFill>
                <a:effectLst/>
                <a:latin typeface="Calibri"/>
                <a:ea typeface="Calibri"/>
                <a:cs typeface="Calibri"/>
              </a:rPr>
              <a:t> </a:t>
            </a:r>
          </a:p>
          <a:p>
            <a:pPr algn="ctr"/>
            <a:r>
              <a:rPr lang="es-MX" sz="1800" b="1" i="0" strike="noStrike" cap="none" spc="0" baseline="0" dirty="0">
                <a:solidFill>
                  <a:srgbClr val="000000"/>
                </a:solidFill>
                <a:effectLst/>
                <a:latin typeface="Calibri"/>
                <a:ea typeface="Calibri"/>
                <a:cs typeface="Calibri"/>
              </a:rPr>
              <a:t>para seguir</a:t>
            </a:r>
            <a:endParaRPr lang="en-US" b="1" dirty="0"/>
          </a:p>
        </p:txBody>
      </p:sp>
    </p:spTree>
    <p:extLst>
      <p:ext uri="{BB962C8B-B14F-4D97-AF65-F5344CB8AC3E}">
        <p14:creationId xmlns:p14="http://schemas.microsoft.com/office/powerpoint/2010/main" val="2830003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47288" y="-1470300"/>
            <a:ext cx="965877" cy="12049437"/>
          </a:xfrm>
          <a:prstGeom prst="rect">
            <a:avLst/>
          </a:prstGeom>
        </p:spPr>
      </p:pic>
      <p:grpSp>
        <p:nvGrpSpPr>
          <p:cNvPr id="10" name="Group 9"/>
          <p:cNvGrpSpPr/>
          <p:nvPr/>
        </p:nvGrpSpPr>
        <p:grpSpPr>
          <a:xfrm>
            <a:off x="4313319" y="4809913"/>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060" y="225017"/>
            <a:ext cx="7346719" cy="3846463"/>
          </a:xfrm>
          <a:prstGeom prst="rect">
            <a:avLst/>
          </a:prstGeom>
        </p:spPr>
      </p:pic>
      <p:sp>
        <p:nvSpPr>
          <p:cNvPr id="20" name="TextBox 19"/>
          <p:cNvSpPr txBox="1"/>
          <p:nvPr/>
        </p:nvSpPr>
        <p:spPr>
          <a:xfrm>
            <a:off x="7211819" y="1279100"/>
            <a:ext cx="4483510" cy="252984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Tu amigo les tiene miedo a los perros y le pide que ponga su perro en la otra habitación.</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33455128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pic>
        <p:nvPicPr>
          <p:cNvPr id="7"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959156" y="114300"/>
            <a:ext cx="8757931" cy="752475"/>
            <a:chOff x="1959156" y="114300"/>
            <a:chExt cx="8757931" cy="752475"/>
          </a:xfrm>
        </p:grpSpPr>
        <p:sp>
          <p:nvSpPr>
            <p:cNvPr id="11" name="Rectangle 10"/>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959156" y="287468"/>
              <a:ext cx="8757931" cy="542321"/>
              <a:chOff x="1965041" y="287468"/>
              <a:chExt cx="8478227" cy="542321"/>
            </a:xfrm>
          </p:grpSpPr>
          <p:sp>
            <p:nvSpPr>
              <p:cNvPr id="14" name="Rectangle 13"/>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65041" y="331444"/>
                <a:ext cx="8478227" cy="461665"/>
              </a:xfrm>
              <a:prstGeom prst="rect">
                <a:avLst/>
              </a:prstGeom>
              <a:noFill/>
            </p:spPr>
            <p:txBody>
              <a:bodyPr wrap="square" rtlCol="0">
                <a:spAutoFit/>
              </a:bodyPr>
              <a:lstStyle/>
              <a:p>
                <a:pPr algn="ctr"/>
                <a:r>
                  <a:rPr lang="es-MX" sz="24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4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16" name="Picture 2" descr="4f9d871a-7f42-41a6-9d44-2b32673f4a0e@namprd1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013128" y="2887940"/>
            <a:ext cx="4077599" cy="2293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6936202" y="2817320"/>
            <a:ext cx="2757123" cy="2646839"/>
          </a:xfrm>
          <a:prstGeom prst="rect">
            <a:avLst/>
          </a:prstGeom>
        </p:spPr>
      </p:pic>
      <p:sp>
        <p:nvSpPr>
          <p:cNvPr id="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306021501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13792" y="-1610595"/>
            <a:ext cx="965877" cy="12049437"/>
          </a:xfrm>
          <a:prstGeom prst="rect">
            <a:avLst/>
          </a:prstGeom>
        </p:spPr>
      </p:pic>
      <p:grpSp>
        <p:nvGrpSpPr>
          <p:cNvPr id="9" name="Group 8"/>
          <p:cNvGrpSpPr/>
          <p:nvPr/>
        </p:nvGrpSpPr>
        <p:grpSpPr>
          <a:xfrm>
            <a:off x="1725527" y="4684912"/>
            <a:ext cx="8453257" cy="1489892"/>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rcRect r="22038"/>
          <a:stretch>
            <a:fillRect/>
          </a:stretch>
        </p:blipFill>
        <p:spPr>
          <a:xfrm>
            <a:off x="773333" y="257806"/>
            <a:ext cx="5695950" cy="4224026"/>
          </a:xfrm>
          <a:prstGeom prst="rect">
            <a:avLst/>
          </a:prstGeom>
        </p:spPr>
      </p:pic>
      <p:sp>
        <p:nvSpPr>
          <p:cNvPr id="21" name="TextBox 20"/>
          <p:cNvSpPr txBox="1"/>
          <p:nvPr/>
        </p:nvSpPr>
        <p:spPr>
          <a:xfrm>
            <a:off x="6919406" y="1424208"/>
            <a:ext cx="4483510" cy="1077218"/>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maestro</a:t>
            </a:r>
            <a:r>
              <a:rPr lang="es-MX" sz="3200" b="1" i="0" strike="noStrike" cap="none" spc="0" baseline="0" dirty="0">
                <a:solidFill>
                  <a:srgbClr val="000000"/>
                </a:solidFill>
                <a:effectLst/>
                <a:latin typeface="Tahoma"/>
                <a:ea typeface="Tahoma"/>
                <a:cs typeface="Tahoma"/>
              </a:rPr>
              <a:t> le dice que se ve bien hoy.</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12756679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09038" y="-1420673"/>
            <a:ext cx="965877" cy="12049437"/>
          </a:xfrm>
          <a:prstGeom prst="rect">
            <a:avLst/>
          </a:prstGeom>
        </p:spPr>
      </p:pic>
      <p:grpSp>
        <p:nvGrpSpPr>
          <p:cNvPr id="11" name="Group 10"/>
          <p:cNvGrpSpPr/>
          <p:nvPr/>
        </p:nvGrpSpPr>
        <p:grpSpPr>
          <a:xfrm>
            <a:off x="4119413" y="4836411"/>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27251"/>
          <a:stretch>
            <a:fillRect/>
          </a:stretch>
        </p:blipFill>
        <p:spPr>
          <a:xfrm>
            <a:off x="1626963" y="202648"/>
            <a:ext cx="5346347" cy="4142527"/>
          </a:xfrm>
          <a:prstGeom prst="rect">
            <a:avLst/>
          </a:prstGeom>
        </p:spPr>
      </p:pic>
      <p:sp>
        <p:nvSpPr>
          <p:cNvPr id="19" name="TextBox 18"/>
          <p:cNvSpPr txBox="1"/>
          <p:nvPr/>
        </p:nvSpPr>
        <p:spPr>
          <a:xfrm>
            <a:off x="6973311" y="1355160"/>
            <a:ext cx="4483510" cy="1569660"/>
          </a:xfrm>
          <a:prstGeom prst="rect">
            <a:avLst/>
          </a:prstGeom>
          <a:noFill/>
        </p:spPr>
        <p:txBody>
          <a:bodyPr wrap="square" rtlCol="0">
            <a:spAutoFit/>
          </a:bodyPr>
          <a:lstStyle/>
          <a:p>
            <a:pPr algn="ctr"/>
            <a:r>
              <a:rPr lang="es-MX" sz="3200" b="1" dirty="0">
                <a:solidFill>
                  <a:srgbClr val="000000"/>
                </a:solidFill>
                <a:latin typeface="Tahoma"/>
                <a:ea typeface="Tahoma"/>
                <a:cs typeface="Tahoma"/>
              </a:rPr>
              <a:t>Un estudiante nuevo</a:t>
            </a:r>
            <a:r>
              <a:rPr lang="es-MX" sz="3200" b="1" i="0" strike="noStrike" cap="none" spc="0" baseline="0" dirty="0">
                <a:solidFill>
                  <a:srgbClr val="000000"/>
                </a:solidFill>
                <a:effectLst/>
                <a:latin typeface="Tahoma"/>
                <a:ea typeface="Tahoma"/>
                <a:cs typeface="Tahoma"/>
              </a:rPr>
              <a:t> en el camión le pide que salga con </a:t>
            </a:r>
            <a:r>
              <a:rPr lang="en-US" sz="3200" b="1" i="0" strike="noStrike" cap="none" spc="0" baseline="0" dirty="0" err="1">
                <a:solidFill>
                  <a:srgbClr val="000000"/>
                </a:solidFill>
                <a:effectLst/>
                <a:latin typeface="Tahoma"/>
                <a:ea typeface="Tahoma"/>
                <a:cs typeface="Tahoma"/>
              </a:rPr>
              <a:t>él</a:t>
            </a:r>
            <a:r>
              <a:rPr lang="es-MX" sz="3200" b="1" i="0" strike="noStrike" cap="none" spc="0" baseline="0" dirty="0">
                <a:solidFill>
                  <a:srgbClr val="000000"/>
                </a:solidFill>
                <a:effectLst/>
                <a:latin typeface="Tahoma"/>
                <a:ea typeface="Tahoma"/>
                <a:cs typeface="Tahoma"/>
              </a:rPr>
              <a:t>.</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
        <p:nvSpPr>
          <p:cNvPr id="2" name="Oval 1"/>
          <p:cNvSpPr/>
          <p:nvPr/>
        </p:nvSpPr>
        <p:spPr>
          <a:xfrm>
            <a:off x="2143760" y="406400"/>
            <a:ext cx="1239520" cy="1270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230120" y="587840"/>
            <a:ext cx="1153160" cy="923330"/>
          </a:xfrm>
          <a:prstGeom prst="rect">
            <a:avLst/>
          </a:prstGeom>
          <a:noFill/>
        </p:spPr>
        <p:txBody>
          <a:bodyPr wrap="square" rtlCol="0">
            <a:spAutoFit/>
          </a:bodyPr>
          <a:lstStyle/>
          <a:p>
            <a:pPr algn="ctr"/>
            <a:r>
              <a:rPr lang="es-MX" sz="1800" b="0" i="0" strike="noStrike" cap="none" spc="0" baseline="0" dirty="0">
                <a:solidFill>
                  <a:srgbClr val="000000"/>
                </a:solidFill>
                <a:effectLst/>
                <a:latin typeface="Tahoma"/>
                <a:ea typeface="Tahoma"/>
                <a:cs typeface="Tahoma"/>
              </a:rPr>
              <a:t>¿Quiere salir a una cita?</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77125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94742" y="-1567618"/>
            <a:ext cx="965877" cy="12049437"/>
          </a:xfrm>
          <a:prstGeom prst="rect">
            <a:avLst/>
          </a:prstGeom>
        </p:spPr>
      </p:pic>
      <p:grpSp>
        <p:nvGrpSpPr>
          <p:cNvPr id="11" name="Group 10"/>
          <p:cNvGrpSpPr/>
          <p:nvPr/>
        </p:nvGrpSpPr>
        <p:grpSpPr>
          <a:xfrm>
            <a:off x="4005115" y="4724084"/>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1" y="430529"/>
            <a:ext cx="7181850" cy="3671049"/>
          </a:xfrm>
          <a:prstGeom prst="rect">
            <a:avLst/>
          </a:prstGeom>
        </p:spPr>
      </p:pic>
      <p:sp>
        <p:nvSpPr>
          <p:cNvPr id="20" name="TextBox 19"/>
          <p:cNvSpPr txBox="1"/>
          <p:nvPr/>
        </p:nvSpPr>
        <p:spPr>
          <a:xfrm>
            <a:off x="6876360" y="1662820"/>
            <a:ext cx="4483510"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Alguien en la escuela siempre la sigue en los pasillos.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25682234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r="28463"/>
          <a:stretch>
            <a:fillRect/>
          </a:stretch>
        </p:blipFill>
        <p:spPr>
          <a:xfrm>
            <a:off x="887085" y="202648"/>
            <a:ext cx="5387013" cy="424476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l="86769" r="8073" b="22092"/>
          <a:stretch>
            <a:fillRect/>
          </a:stretch>
        </p:blipFill>
        <p:spPr>
          <a:xfrm rot="16200000">
            <a:off x="5409042" y="-1359908"/>
            <a:ext cx="965877" cy="12049437"/>
          </a:xfrm>
          <a:prstGeom prst="rect">
            <a:avLst/>
          </a:prstGeom>
        </p:spPr>
      </p:pic>
      <p:grpSp>
        <p:nvGrpSpPr>
          <p:cNvPr id="13" name="Group 12"/>
          <p:cNvGrpSpPr/>
          <p:nvPr/>
        </p:nvGrpSpPr>
        <p:grpSpPr>
          <a:xfrm>
            <a:off x="4304542" y="4949009"/>
            <a:ext cx="3545129" cy="1489892"/>
            <a:chOff x="6790211" y="3503108"/>
            <a:chExt cx="3564835" cy="1643555"/>
          </a:xfrm>
        </p:grpSpPr>
        <p:sp>
          <p:nvSpPr>
            <p:cNvPr id="14" name="Rectangle 13"/>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6"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sp>
        <p:nvSpPr>
          <p:cNvPr id="21" name="TextBox 20"/>
          <p:cNvSpPr txBox="1"/>
          <p:nvPr/>
        </p:nvSpPr>
        <p:spPr>
          <a:xfrm>
            <a:off x="6382363" y="1424208"/>
            <a:ext cx="5534335" cy="155448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Alguien que conoció por Internet le pide su dirección.</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
        <p:nvSpPr>
          <p:cNvPr id="2" name="Rectangle 1"/>
          <p:cNvSpPr/>
          <p:nvPr/>
        </p:nvSpPr>
        <p:spPr>
          <a:xfrm>
            <a:off x="3362960" y="3728720"/>
            <a:ext cx="1635760" cy="4531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18892" y="3799854"/>
            <a:ext cx="2080910" cy="307777"/>
          </a:xfrm>
          <a:prstGeom prst="rect">
            <a:avLst/>
          </a:prstGeom>
          <a:noFill/>
        </p:spPr>
        <p:txBody>
          <a:bodyPr wrap="square" lIns="9144" rIns="9144" rtlCol="0">
            <a:spAutoFit/>
          </a:bodyPr>
          <a:lstStyle/>
          <a:p>
            <a:r>
              <a:rPr lang="es-MX" sz="1400" b="1" i="0" strike="noStrike" cap="none" spc="0" baseline="0" dirty="0">
                <a:solidFill>
                  <a:srgbClr val="000000"/>
                </a:solidFill>
                <a:effectLst/>
                <a:latin typeface="Tahoma"/>
                <a:ea typeface="Tahoma"/>
                <a:cs typeface="Tahoma"/>
              </a:rPr>
              <a:t>¿Cuál es su dirección?</a:t>
            </a:r>
            <a:endParaRPr lang="en-US" sz="1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617966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94742" y="-1553680"/>
            <a:ext cx="965877" cy="12049437"/>
          </a:xfrm>
          <a:prstGeom prst="rect">
            <a:avLst/>
          </a:prstGeom>
        </p:spPr>
      </p:pic>
      <p:grpSp>
        <p:nvGrpSpPr>
          <p:cNvPr id="10" name="Group 9"/>
          <p:cNvGrpSpPr/>
          <p:nvPr/>
        </p:nvGrpSpPr>
        <p:grpSpPr>
          <a:xfrm>
            <a:off x="4103090" y="4770792"/>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323" y="202648"/>
            <a:ext cx="7170082" cy="4041686"/>
          </a:xfrm>
          <a:prstGeom prst="rect">
            <a:avLst/>
          </a:prstGeom>
        </p:spPr>
      </p:pic>
      <p:sp>
        <p:nvSpPr>
          <p:cNvPr id="20" name="TextBox 19"/>
          <p:cNvSpPr txBox="1"/>
          <p:nvPr/>
        </p:nvSpPr>
        <p:spPr>
          <a:xfrm>
            <a:off x="6739411" y="1045476"/>
            <a:ext cx="4761779" cy="2062103"/>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Está teniendo un mal día, y su compañer</a:t>
            </a:r>
            <a:r>
              <a:rPr lang="es-MX" sz="3200" b="1" dirty="0">
                <a:solidFill>
                  <a:srgbClr val="000000"/>
                </a:solidFill>
                <a:latin typeface="Tahoma"/>
                <a:ea typeface="Tahoma"/>
                <a:cs typeface="Tahoma"/>
              </a:rPr>
              <a:t>a</a:t>
            </a:r>
            <a:r>
              <a:rPr lang="es-MX" sz="3200" b="1" i="0" strike="noStrike" cap="none" spc="0" baseline="0" dirty="0">
                <a:solidFill>
                  <a:srgbClr val="000000"/>
                </a:solidFill>
                <a:effectLst/>
                <a:latin typeface="Tahoma"/>
                <a:ea typeface="Tahoma"/>
                <a:cs typeface="Tahoma"/>
              </a:rPr>
              <a:t> de clase pregunta si le puede dar un abrazo.</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29913553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6058" y="-1414833"/>
            <a:ext cx="965877" cy="12049437"/>
          </a:xfrm>
          <a:prstGeom prst="rect">
            <a:avLst/>
          </a:prstGeom>
        </p:spPr>
      </p:pic>
      <p:grpSp>
        <p:nvGrpSpPr>
          <p:cNvPr id="11" name="Group 10"/>
          <p:cNvGrpSpPr/>
          <p:nvPr/>
        </p:nvGrpSpPr>
        <p:grpSpPr>
          <a:xfrm>
            <a:off x="4066431" y="48324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3259">
            <a:off x="1356612" y="124827"/>
            <a:ext cx="7901756" cy="4454121"/>
          </a:xfrm>
          <a:prstGeom prst="rect">
            <a:avLst/>
          </a:prstGeom>
        </p:spPr>
      </p:pic>
      <p:sp>
        <p:nvSpPr>
          <p:cNvPr id="20" name="TextBox 19"/>
          <p:cNvSpPr txBox="1"/>
          <p:nvPr/>
        </p:nvSpPr>
        <p:spPr>
          <a:xfrm>
            <a:off x="6913814" y="1457561"/>
            <a:ext cx="4879764" cy="15696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amigo</a:t>
            </a:r>
            <a:r>
              <a:rPr lang="es-MX" sz="3200" b="1" i="0" strike="noStrike" cap="none" spc="0" baseline="0" dirty="0">
                <a:solidFill>
                  <a:srgbClr val="000000"/>
                </a:solidFill>
                <a:effectLst/>
                <a:latin typeface="Tahoma"/>
                <a:ea typeface="Tahoma"/>
                <a:cs typeface="Tahoma"/>
              </a:rPr>
              <a:t> va a su casa sin que lo haya invitado.</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3189024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275690" y="-1609827"/>
            <a:ext cx="965877" cy="12049437"/>
          </a:xfrm>
          <a:prstGeom prst="rect">
            <a:avLst/>
          </a:prstGeom>
        </p:spPr>
      </p:pic>
      <p:grpSp>
        <p:nvGrpSpPr>
          <p:cNvPr id="11" name="Group 10"/>
          <p:cNvGrpSpPr/>
          <p:nvPr/>
        </p:nvGrpSpPr>
        <p:grpSpPr>
          <a:xfrm>
            <a:off x="3738415" y="470754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02" y="-25508"/>
            <a:ext cx="7597797" cy="3982114"/>
          </a:xfrm>
          <a:prstGeom prst="rect">
            <a:avLst/>
          </a:prstGeom>
        </p:spPr>
      </p:pic>
      <p:sp>
        <p:nvSpPr>
          <p:cNvPr id="20" name="TextBox 19"/>
          <p:cNvSpPr txBox="1"/>
          <p:nvPr/>
        </p:nvSpPr>
        <p:spPr>
          <a:xfrm>
            <a:off x="6725681" y="1470375"/>
            <a:ext cx="4483510" cy="2062103"/>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 de clase siempre la mira fijamente y le manda besos.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7422109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038741" y="-1461667"/>
            <a:ext cx="965877" cy="12049437"/>
          </a:xfrm>
          <a:prstGeom prst="rect">
            <a:avLst/>
          </a:prstGeom>
        </p:spPr>
      </p:pic>
      <p:grpSp>
        <p:nvGrpSpPr>
          <p:cNvPr id="10" name="Group 9"/>
          <p:cNvGrpSpPr/>
          <p:nvPr/>
        </p:nvGrpSpPr>
        <p:grpSpPr>
          <a:xfrm>
            <a:off x="4232698" y="4898551"/>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 y="94491"/>
            <a:ext cx="7886700" cy="3955580"/>
          </a:xfrm>
          <a:prstGeom prst="rect">
            <a:avLst/>
          </a:prstGeom>
        </p:spPr>
      </p:pic>
      <p:sp>
        <p:nvSpPr>
          <p:cNvPr id="20" name="TextBox 19"/>
          <p:cNvSpPr txBox="1"/>
          <p:nvPr/>
        </p:nvSpPr>
        <p:spPr>
          <a:xfrm>
            <a:off x="6316775" y="2188111"/>
            <a:ext cx="4885663" cy="204216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Si amigo pregunta si puede elegir la película para la noche de cine.</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
        <p:nvSpPr>
          <p:cNvPr id="2" name="TextBox 1">
            <a:extLst>
              <a:ext uri="{FF2B5EF4-FFF2-40B4-BE49-F238E27FC236}">
                <a16:creationId xmlns:a16="http://schemas.microsoft.com/office/drawing/2014/main" id="{AF0E7352-46E4-4BAA-BD02-3E870BE4D8CB}"/>
              </a:ext>
            </a:extLst>
          </p:cNvPr>
          <p:cNvSpPr txBox="1"/>
          <p:nvPr/>
        </p:nvSpPr>
        <p:spPr>
          <a:xfrm>
            <a:off x="3644751" y="729350"/>
            <a:ext cx="1554577" cy="572464"/>
          </a:xfrm>
          <a:prstGeom prst="rect">
            <a:avLst/>
          </a:prstGeom>
          <a:solidFill>
            <a:schemeClr val="bg1"/>
          </a:solidFill>
        </p:spPr>
        <p:txBody>
          <a:bodyPr wrap="square" lIns="9144" tIns="9144" rIns="9144" bIns="9144" rtlCol="0">
            <a:spAutoFit/>
          </a:bodyPr>
          <a:lstStyle/>
          <a:p>
            <a:r>
              <a:rPr lang="es-MX" b="1" dirty="0">
                <a:latin typeface="Comic Sans MS" panose="030F0702030302020204" pitchFamily="66" charset="0"/>
              </a:rPr>
              <a:t>¿Puedo elegir la película?</a:t>
            </a:r>
          </a:p>
        </p:txBody>
      </p:sp>
      <p:sp>
        <p:nvSpPr>
          <p:cNvPr id="3" name="TextBox 2">
            <a:extLst>
              <a:ext uri="{FF2B5EF4-FFF2-40B4-BE49-F238E27FC236}">
                <a16:creationId xmlns:a16="http://schemas.microsoft.com/office/drawing/2014/main" id="{F0E7EE97-8EEA-439D-9B89-D41B0D7662C1}"/>
              </a:ext>
            </a:extLst>
          </p:cNvPr>
          <p:cNvSpPr txBox="1"/>
          <p:nvPr/>
        </p:nvSpPr>
        <p:spPr>
          <a:xfrm>
            <a:off x="5865962" y="723063"/>
            <a:ext cx="1296839" cy="1015663"/>
          </a:xfrm>
          <a:prstGeom prst="rect">
            <a:avLst/>
          </a:prstGeom>
          <a:solidFill>
            <a:schemeClr val="bg1"/>
          </a:solidFill>
        </p:spPr>
        <p:txBody>
          <a:bodyPr wrap="square" rtlCol="0">
            <a:spAutoFit/>
          </a:bodyPr>
          <a:lstStyle/>
          <a:p>
            <a:r>
              <a:rPr lang="en-US" sz="2000" b="1" dirty="0">
                <a:latin typeface="Comic Sans MS" panose="030F0702030302020204" pitchFamily="66" charset="0"/>
              </a:rPr>
              <a:t>NOCHE DE CINE</a:t>
            </a:r>
          </a:p>
          <a:p>
            <a:endParaRPr lang="en-US" sz="2000" b="1" dirty="0">
              <a:latin typeface="Comic Sans MS" panose="030F0702030302020204" pitchFamily="66" charset="0"/>
            </a:endParaRPr>
          </a:p>
        </p:txBody>
      </p:sp>
    </p:spTree>
    <p:extLst>
      <p:ext uri="{BB962C8B-B14F-4D97-AF65-F5344CB8AC3E}">
        <p14:creationId xmlns:p14="http://schemas.microsoft.com/office/powerpoint/2010/main" val="2604035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0" y="-20351"/>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05657" y="-1414358"/>
            <a:ext cx="965877" cy="12049437"/>
          </a:xfrm>
          <a:prstGeom prst="rect">
            <a:avLst/>
          </a:prstGeom>
        </p:spPr>
      </p:pic>
      <p:grpSp>
        <p:nvGrpSpPr>
          <p:cNvPr id="11" name="Group 10"/>
          <p:cNvGrpSpPr/>
          <p:nvPr/>
        </p:nvGrpSpPr>
        <p:grpSpPr>
          <a:xfrm>
            <a:off x="4123840" y="4870267"/>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240" y="263723"/>
            <a:ext cx="7325199" cy="4129123"/>
          </a:xfrm>
          <a:prstGeom prst="rect">
            <a:avLst/>
          </a:prstGeom>
        </p:spPr>
      </p:pic>
      <p:sp>
        <p:nvSpPr>
          <p:cNvPr id="20" name="TextBox 19"/>
          <p:cNvSpPr txBox="1"/>
          <p:nvPr/>
        </p:nvSpPr>
        <p:spPr>
          <a:xfrm>
            <a:off x="7437614" y="1212161"/>
            <a:ext cx="4483510" cy="2042160"/>
          </a:xfrm>
          <a:prstGeom prst="rect">
            <a:avLst/>
          </a:prstGeom>
          <a:noFill/>
        </p:spPr>
        <p:txBody>
          <a:bodyPr wrap="square" rtlCol="0">
            <a:spAutoFit/>
          </a:bodyPr>
          <a:lstStyle/>
          <a:p>
            <a:pPr algn="ctr"/>
            <a:r>
              <a:rPr lang="es-MX" sz="3200" b="1" i="0" strike="noStrike" cap="none" spc="0" baseline="0">
                <a:solidFill>
                  <a:srgbClr val="000000"/>
                </a:solidFill>
                <a:effectLst/>
                <a:latin typeface="Tahoma"/>
                <a:ea typeface="Tahoma"/>
                <a:cs typeface="Tahoma"/>
              </a:rPr>
              <a:t>Una persona desconocida le toca el cabello y dice: “Es hermosa”.</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13124192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351705" y="-1694467"/>
            <a:ext cx="965877" cy="12049437"/>
          </a:xfrm>
          <a:prstGeom prst="rect">
            <a:avLst/>
          </a:prstGeom>
        </p:spPr>
      </p:pic>
      <p:grpSp>
        <p:nvGrpSpPr>
          <p:cNvPr id="11" name="Group 10"/>
          <p:cNvGrpSpPr/>
          <p:nvPr/>
        </p:nvGrpSpPr>
        <p:grpSpPr>
          <a:xfrm>
            <a:off x="4062078" y="4768893"/>
            <a:ext cx="3545129" cy="1489892"/>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r="26402"/>
          <a:stretch>
            <a:fillRect/>
          </a:stretch>
        </p:blipFill>
        <p:spPr>
          <a:xfrm>
            <a:off x="249552" y="342483"/>
            <a:ext cx="6210882" cy="3758235"/>
          </a:xfrm>
          <a:prstGeom prst="rect">
            <a:avLst/>
          </a:prstGeom>
        </p:spPr>
      </p:pic>
      <p:sp>
        <p:nvSpPr>
          <p:cNvPr id="20" name="TextBox 19"/>
          <p:cNvSpPr txBox="1"/>
          <p:nvPr/>
        </p:nvSpPr>
        <p:spPr>
          <a:xfrm>
            <a:off x="6460434" y="1443262"/>
            <a:ext cx="4922690" cy="1077218"/>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maestro</a:t>
            </a:r>
            <a:r>
              <a:rPr lang="es-MX" sz="3200" b="1" i="0" strike="noStrike" cap="none" spc="0" baseline="0" dirty="0">
                <a:solidFill>
                  <a:srgbClr val="000000"/>
                </a:solidFill>
                <a:effectLst/>
                <a:latin typeface="Tahoma"/>
                <a:ea typeface="Tahoma"/>
                <a:cs typeface="Tahoma"/>
              </a:rPr>
              <a:t> lo sigue en medios sociales.</a:t>
            </a: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6"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
        <p:nvSpPr>
          <p:cNvPr id="2" name="TextBox 1"/>
          <p:cNvSpPr txBox="1"/>
          <p:nvPr/>
        </p:nvSpPr>
        <p:spPr>
          <a:xfrm>
            <a:off x="3972560" y="1107440"/>
            <a:ext cx="1574800" cy="849463"/>
          </a:xfrm>
          <a:prstGeom prst="rect">
            <a:avLst/>
          </a:prstGeom>
          <a:solidFill>
            <a:schemeClr val="bg1"/>
          </a:solidFill>
        </p:spPr>
        <p:txBody>
          <a:bodyPr wrap="square" lIns="9144" tIns="9144" rIns="9144" bIns="9144" rtlCol="0">
            <a:spAutoFit/>
          </a:bodyPr>
          <a:lstStyle/>
          <a:p>
            <a:pPr algn="ctr"/>
            <a:r>
              <a:rPr lang="es-MX" sz="1800" b="1" i="0" strike="noStrike" cap="none" spc="0" baseline="0" dirty="0">
                <a:solidFill>
                  <a:srgbClr val="000000"/>
                </a:solidFill>
                <a:effectLst/>
                <a:latin typeface="Comic Sans MS" panose="030F0702030302020204" pitchFamily="66" charset="0"/>
                <a:ea typeface="Calibri"/>
                <a:cs typeface="Calibri"/>
              </a:rPr>
              <a:t>“</a:t>
            </a:r>
            <a:r>
              <a:rPr lang="es-MX" b="1" dirty="0" err="1">
                <a:solidFill>
                  <a:srgbClr val="000000"/>
                </a:solidFill>
                <a:latin typeface="Comic Sans MS" panose="030F0702030302020204" pitchFamily="66" charset="0"/>
                <a:ea typeface="Calibri"/>
                <a:cs typeface="Calibri"/>
              </a:rPr>
              <a:t>Prof</a:t>
            </a:r>
            <a:r>
              <a:rPr lang="es-MX" sz="1800" b="1" i="0" strike="noStrike" cap="none" spc="0" baseline="0" dirty="0">
                <a:solidFill>
                  <a:srgbClr val="000000"/>
                </a:solidFill>
                <a:effectLst/>
                <a:latin typeface="Comic Sans MS" panose="030F0702030302020204" pitchFamily="66" charset="0"/>
                <a:ea typeface="Calibri"/>
                <a:cs typeface="Calibri"/>
              </a:rPr>
              <a:t>” </a:t>
            </a:r>
          </a:p>
          <a:p>
            <a:pPr algn="ctr"/>
            <a:r>
              <a:rPr lang="es-MX" sz="1800" b="1" i="0" strike="noStrike" cap="none" spc="0" baseline="0" dirty="0">
                <a:solidFill>
                  <a:srgbClr val="000000"/>
                </a:solidFill>
                <a:effectLst/>
                <a:latin typeface="Comic Sans MS" panose="030F0702030302020204" pitchFamily="66" charset="0"/>
                <a:ea typeface="Calibri"/>
                <a:cs typeface="Calibri"/>
              </a:rPr>
              <a:t>ahora lo</a:t>
            </a:r>
          </a:p>
          <a:p>
            <a:pPr algn="ctr"/>
            <a:r>
              <a:rPr lang="es-MX" sz="1800" b="1" i="0" strike="noStrike" cap="none" spc="0" baseline="0" dirty="0">
                <a:solidFill>
                  <a:srgbClr val="000000"/>
                </a:solidFill>
                <a:effectLst/>
                <a:latin typeface="Comic Sans MS" panose="030F0702030302020204" pitchFamily="66" charset="0"/>
                <a:ea typeface="Calibri"/>
                <a:cs typeface="Calibri"/>
              </a:rPr>
              <a:t>sigue</a:t>
            </a:r>
            <a:endParaRPr lang="en-US" b="1" dirty="0">
              <a:latin typeface="Comic Sans MS" panose="030F0702030302020204" pitchFamily="66" charset="0"/>
            </a:endParaRPr>
          </a:p>
        </p:txBody>
      </p:sp>
    </p:spTree>
    <p:extLst>
      <p:ext uri="{BB962C8B-B14F-4D97-AF65-F5344CB8AC3E}">
        <p14:creationId xmlns:p14="http://schemas.microsoft.com/office/powerpoint/2010/main" val="3487769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56"/>
            <a:ext cx="12173259" cy="6858000"/>
          </a:xfrm>
          <a:prstGeom prst="rect">
            <a:avLst/>
          </a:prstGeom>
        </p:spPr>
      </p:pic>
      <p:grpSp>
        <p:nvGrpSpPr>
          <p:cNvPr id="35" name="Group 34"/>
          <p:cNvGrpSpPr/>
          <p:nvPr/>
        </p:nvGrpSpPr>
        <p:grpSpPr>
          <a:xfrm>
            <a:off x="22860" y="3334699"/>
            <a:ext cx="1580866" cy="1831271"/>
            <a:chOff x="22860" y="3128959"/>
            <a:chExt cx="1580866" cy="1831271"/>
          </a:xfrm>
        </p:grpSpPr>
        <p:sp>
          <p:nvSpPr>
            <p:cNvPr id="17" name="TextBox 16"/>
            <p:cNvSpPr txBox="1"/>
            <p:nvPr/>
          </p:nvSpPr>
          <p:spPr>
            <a:xfrm>
              <a:off x="22860" y="3128960"/>
              <a:ext cx="1580866" cy="208788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dirty="0">
                  <a:solidFill>
                    <a:srgbClr val="000000"/>
                  </a:solidFill>
                  <a:effectLst/>
                  <a:latin typeface="Tahoma"/>
                  <a:ea typeface="Tahoma"/>
                  <a:cs typeface="Tahoma"/>
                </a:rPr>
                <a:t>Yo necesito ayuda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7" y="3283142"/>
              <a:ext cx="1391510" cy="1186668"/>
            </a:xfrm>
            <a:prstGeom prst="rect">
              <a:avLst/>
            </a:prstGeom>
          </p:spPr>
        </p:pic>
      </p:grpSp>
      <p:grpSp>
        <p:nvGrpSpPr>
          <p:cNvPr id="38" name="Group 37"/>
          <p:cNvGrpSpPr/>
          <p:nvPr/>
        </p:nvGrpSpPr>
        <p:grpSpPr>
          <a:xfrm>
            <a:off x="22860" y="2037955"/>
            <a:ext cx="1579013" cy="1288137"/>
            <a:chOff x="22860" y="1832215"/>
            <a:chExt cx="1579013" cy="1288137"/>
          </a:xfrm>
        </p:grpSpPr>
        <p:sp>
          <p:nvSpPr>
            <p:cNvPr id="14" name="TextBox 13"/>
            <p:cNvSpPr txBox="1"/>
            <p:nvPr/>
          </p:nvSpPr>
          <p:spPr>
            <a:xfrm>
              <a:off x="22860" y="1843079"/>
              <a:ext cx="1579013"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Sí</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746" y="1832215"/>
              <a:ext cx="1160032" cy="989266"/>
            </a:xfrm>
            <a:prstGeom prst="rect">
              <a:avLst/>
            </a:prstGeom>
          </p:spPr>
        </p:pic>
      </p:grpSp>
      <p:grpSp>
        <p:nvGrpSpPr>
          <p:cNvPr id="37" name="Group 36"/>
          <p:cNvGrpSpPr/>
          <p:nvPr/>
        </p:nvGrpSpPr>
        <p:grpSpPr>
          <a:xfrm>
            <a:off x="1610201" y="2048819"/>
            <a:ext cx="1542342" cy="1286794"/>
            <a:chOff x="1655921" y="1843079"/>
            <a:chExt cx="1552076" cy="1286794"/>
          </a:xfrm>
        </p:grpSpPr>
        <p:sp>
          <p:nvSpPr>
            <p:cNvPr id="15" name="TextBox 14"/>
            <p:cNvSpPr txBox="1"/>
            <p:nvPr/>
          </p:nvSpPr>
          <p:spPr>
            <a:xfrm>
              <a:off x="1655921" y="1852600"/>
              <a:ext cx="1552076" cy="12649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No</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42202" y="1843079"/>
              <a:ext cx="1160032" cy="989266"/>
            </a:xfrm>
            <a:prstGeom prst="rect">
              <a:avLst/>
            </a:prstGeom>
          </p:spPr>
        </p:pic>
      </p:grpSp>
      <p:grpSp>
        <p:nvGrpSpPr>
          <p:cNvPr id="33" name="Group 32"/>
          <p:cNvGrpSpPr/>
          <p:nvPr/>
        </p:nvGrpSpPr>
        <p:grpSpPr>
          <a:xfrm>
            <a:off x="1609493" y="5176829"/>
            <a:ext cx="1543050" cy="1631216"/>
            <a:chOff x="1655213" y="4971089"/>
            <a:chExt cx="1543050" cy="1631216"/>
          </a:xfrm>
        </p:grpSpPr>
        <p:sp>
          <p:nvSpPr>
            <p:cNvPr id="32" name="TextBox 31"/>
            <p:cNvSpPr txBox="1"/>
            <p:nvPr/>
          </p:nvSpPr>
          <p:spPr>
            <a:xfrm>
              <a:off x="1655213" y="4971088"/>
              <a:ext cx="1543050" cy="18897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Persona adulta</a:t>
              </a:r>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28068" y="5059116"/>
              <a:ext cx="1402992" cy="1196460"/>
            </a:xfrm>
            <a:prstGeom prst="rect">
              <a:avLst/>
            </a:prstGeom>
          </p:spPr>
        </p:pic>
      </p:grpSp>
      <p:grpSp>
        <p:nvGrpSpPr>
          <p:cNvPr id="34" name="Group 33"/>
          <p:cNvGrpSpPr/>
          <p:nvPr/>
        </p:nvGrpSpPr>
        <p:grpSpPr>
          <a:xfrm>
            <a:off x="26670" y="5173019"/>
            <a:ext cx="1579013" cy="1631216"/>
            <a:chOff x="38100" y="4967279"/>
            <a:chExt cx="1579013" cy="1631216"/>
          </a:xfrm>
        </p:grpSpPr>
        <p:sp>
          <p:nvSpPr>
            <p:cNvPr id="31" name="TextBox 30"/>
            <p:cNvSpPr txBox="1"/>
            <p:nvPr/>
          </p:nvSpPr>
          <p:spPr>
            <a:xfrm>
              <a:off x="38100" y="4967279"/>
              <a:ext cx="1579013"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6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600"/>
                </a:spcBef>
              </a:pPr>
              <a:r>
                <a:rPr lang="es-MX" sz="1800" b="1" i="0" strike="noStrike" cap="none" spc="0" baseline="0">
                  <a:solidFill>
                    <a:srgbClr val="000000"/>
                  </a:solidFill>
                  <a:effectLst/>
                  <a:latin typeface="Tahoma"/>
                  <a:ea typeface="Tahoma"/>
                  <a:cs typeface="Tahoma"/>
                </a:rPr>
                <a:t>Confianza</a:t>
              </a: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704" y="5108954"/>
              <a:ext cx="1443133" cy="1230692"/>
            </a:xfrm>
            <a:prstGeom prst="rect">
              <a:avLst/>
            </a:prstGeom>
          </p:spPr>
        </p:pic>
      </p:grpSp>
      <p:sp>
        <p:nvSpPr>
          <p:cNvPr id="12" name="Rectangle 11"/>
          <p:cNvSpPr/>
          <p:nvPr/>
        </p:nvSpPr>
        <p:spPr>
          <a:xfrm>
            <a:off x="3384714" y="1154431"/>
            <a:ext cx="8719658" cy="381736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1616050" y="3329933"/>
            <a:ext cx="1536494" cy="1831271"/>
            <a:chOff x="1661769" y="3124193"/>
            <a:chExt cx="1554555" cy="1831271"/>
          </a:xfrm>
        </p:grpSpPr>
        <p:sp>
          <p:nvSpPr>
            <p:cNvPr id="18" name="TextBox 17"/>
            <p:cNvSpPr txBox="1"/>
            <p:nvPr/>
          </p:nvSpPr>
          <p:spPr>
            <a:xfrm>
              <a:off x="1661769" y="3124193"/>
              <a:ext cx="1554555" cy="18135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600"/>
                </a:spcBef>
              </a:pPr>
              <a:r>
                <a:rPr lang="es-MX" sz="1800" b="1" i="0" strike="noStrike" cap="none" spc="0" baseline="0">
                  <a:solidFill>
                    <a:srgbClr val="000000"/>
                  </a:solidFill>
                  <a:effectLst/>
                  <a:latin typeface="Tahoma"/>
                  <a:ea typeface="Tahoma"/>
                  <a:cs typeface="Tahoma"/>
                </a:rPr>
                <a:t>Tengo una pregunta</a:t>
              </a: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83545" y="3165910"/>
              <a:ext cx="1424452" cy="1214761"/>
            </a:xfrm>
            <a:prstGeom prst="rect">
              <a:avLst/>
            </a:prstGeom>
          </p:spPr>
        </p:pic>
      </p:grpSp>
      <p:grpSp>
        <p:nvGrpSpPr>
          <p:cNvPr id="30" name="Group 29"/>
          <p:cNvGrpSpPr/>
          <p:nvPr/>
        </p:nvGrpSpPr>
        <p:grpSpPr>
          <a:xfrm>
            <a:off x="3154897" y="5173019"/>
            <a:ext cx="1824232" cy="1638835"/>
            <a:chOff x="3257767" y="5236680"/>
            <a:chExt cx="1824232" cy="1515800"/>
          </a:xfrm>
        </p:grpSpPr>
        <p:sp>
          <p:nvSpPr>
            <p:cNvPr id="19" name="TextBox 18"/>
            <p:cNvSpPr txBox="1"/>
            <p:nvPr/>
          </p:nvSpPr>
          <p:spPr>
            <a:xfrm>
              <a:off x="3257767" y="5236680"/>
              <a:ext cx="1801372" cy="1642168"/>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spcBef>
                  <a:spcPts val="300"/>
                </a:spcBef>
              </a:pPr>
              <a:r>
                <a:rPr lang="es-MX" sz="1800" b="1" i="0" strike="noStrike" cap="none" spc="0" baseline="0">
                  <a:solidFill>
                    <a:srgbClr val="000000"/>
                  </a:solidFill>
                  <a:effectLst/>
                  <a:latin typeface="Tahoma"/>
                  <a:ea typeface="Tahoma"/>
                  <a:cs typeface="Tahoma"/>
                </a:rPr>
                <a:t>Tomar un descanso</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rcRect t="15162" b="14898"/>
            <a:stretch>
              <a:fillRect/>
            </a:stretch>
          </p:blipFill>
          <p:spPr>
            <a:xfrm>
              <a:off x="3280627" y="5349240"/>
              <a:ext cx="1801372" cy="1074420"/>
            </a:xfrm>
            <a:prstGeom prst="rect">
              <a:avLst/>
            </a:prstGeom>
          </p:spPr>
        </p:pic>
      </p:grpSp>
      <p:sp>
        <p:nvSpPr>
          <p:cNvPr id="60" name="Rectangle 59"/>
          <p:cNvSpPr/>
          <p:nvPr/>
        </p:nvSpPr>
        <p:spPr>
          <a:xfrm>
            <a:off x="6459144" y="6621481"/>
            <a:ext cx="4531998" cy="396240"/>
          </a:xfrm>
          <a:prstGeom prst="rect">
            <a:avLst/>
          </a:prstGeom>
        </p:spPr>
        <p:txBody>
          <a:bodyPr wrap="square">
            <a:spAutoFit/>
          </a:bodyPr>
          <a:lstStyle/>
          <a:p>
            <a:r>
              <a:rPr lang="es-MX" sz="1000" b="0" i="0" strike="noStrike" cap="none" spc="0" baseline="0">
                <a:solidFill>
                  <a:srgbClr val="3D4046"/>
                </a:solidFill>
                <a:effectLst/>
                <a:latin typeface="Tahoma"/>
                <a:ea typeface="Tahoma"/>
                <a:cs typeface="Tahoma"/>
              </a:rPr>
              <a:t>Copyright © 2021 SymbolStix, LLC. Todos los derechos reservados. Usado con autorización.</a:t>
            </a:r>
            <a:endParaRPr lang="en-US" sz="1000">
              <a:latin typeface="Tahoma" panose="020B0604030504040204" pitchFamily="34" charset="0"/>
              <a:ea typeface="Tahoma" panose="020B0604030504040204" pitchFamily="34" charset="0"/>
              <a:cs typeface="Tahoma" panose="020B0604030504040204" pitchFamily="34" charset="0"/>
            </a:endParaRPr>
          </a:p>
        </p:txBody>
      </p:sp>
      <p:grpSp>
        <p:nvGrpSpPr>
          <p:cNvPr id="40" name="Group 39"/>
          <p:cNvGrpSpPr/>
          <p:nvPr/>
        </p:nvGrpSpPr>
        <p:grpSpPr>
          <a:xfrm>
            <a:off x="5227872" y="4990585"/>
            <a:ext cx="6887774" cy="1612811"/>
            <a:chOff x="5211830" y="4990585"/>
            <a:chExt cx="6887774" cy="1612811"/>
          </a:xfrm>
        </p:grpSpPr>
        <p:sp>
          <p:nvSpPr>
            <p:cNvPr id="41" name="Rectangle 40"/>
            <p:cNvSpPr/>
            <p:nvPr/>
          </p:nvSpPr>
          <p:spPr>
            <a:xfrm>
              <a:off x="5211830" y="4990585"/>
              <a:ext cx="6887774" cy="1612811"/>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362543" y="5119215"/>
              <a:ext cx="6627290" cy="1356987"/>
              <a:chOff x="5362543" y="5119215"/>
              <a:chExt cx="6627290" cy="1356987"/>
            </a:xfrm>
          </p:grpSpPr>
          <p:grpSp>
            <p:nvGrpSpPr>
              <p:cNvPr id="43" name="Group 42"/>
              <p:cNvGrpSpPr/>
              <p:nvPr/>
            </p:nvGrpSpPr>
            <p:grpSpPr>
              <a:xfrm>
                <a:off x="5362543" y="5121586"/>
                <a:ext cx="1230894" cy="1354217"/>
                <a:chOff x="5362543" y="5108523"/>
                <a:chExt cx="1230894" cy="1354217"/>
              </a:xfrm>
            </p:grpSpPr>
            <p:sp>
              <p:nvSpPr>
                <p:cNvPr id="56" name="TextBox 55"/>
                <p:cNvSpPr txBox="1"/>
                <p:nvPr/>
              </p:nvSpPr>
              <p:spPr>
                <a:xfrm>
                  <a:off x="5362542" y="5108523"/>
                  <a:ext cx="1230894" cy="16154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Yo me siento</a:t>
                  </a:r>
                </a:p>
              </p:txBody>
            </p:sp>
            <p:pic>
              <p:nvPicPr>
                <p:cNvPr id="57" name="Picture 5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97580" y="5142338"/>
                  <a:ext cx="1156974" cy="986658"/>
                </a:xfrm>
                <a:prstGeom prst="rect">
                  <a:avLst/>
                </a:prstGeom>
              </p:spPr>
            </p:pic>
          </p:grpSp>
          <p:grpSp>
            <p:nvGrpSpPr>
              <p:cNvPr id="44" name="Group 43"/>
              <p:cNvGrpSpPr/>
              <p:nvPr/>
            </p:nvGrpSpPr>
            <p:grpSpPr>
              <a:xfrm>
                <a:off x="6607576" y="5119881"/>
                <a:ext cx="1283361" cy="1354217"/>
                <a:chOff x="6607577" y="5119881"/>
                <a:chExt cx="1256406" cy="1354217"/>
              </a:xfrm>
            </p:grpSpPr>
            <p:sp>
              <p:nvSpPr>
                <p:cNvPr id="54" name="TextBox 53"/>
                <p:cNvSpPr txBox="1"/>
                <p:nvPr/>
              </p:nvSpPr>
              <p:spPr>
                <a:xfrm>
                  <a:off x="6607577" y="5119881"/>
                  <a:ext cx="1256406"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Feliz</a:t>
                  </a:r>
                </a:p>
              </p:txBody>
            </p:sp>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68431" y="5173019"/>
                  <a:ext cx="1147512" cy="978589"/>
                </a:xfrm>
                <a:prstGeom prst="rect">
                  <a:avLst/>
                </a:prstGeom>
              </p:spPr>
            </p:pic>
          </p:grpSp>
          <p:grpSp>
            <p:nvGrpSpPr>
              <p:cNvPr id="45" name="Group 44"/>
              <p:cNvGrpSpPr/>
              <p:nvPr/>
            </p:nvGrpSpPr>
            <p:grpSpPr>
              <a:xfrm>
                <a:off x="7890938" y="5119215"/>
                <a:ext cx="1368792" cy="1354217"/>
                <a:chOff x="7890938" y="5106152"/>
                <a:chExt cx="1368792" cy="1354217"/>
              </a:xfrm>
            </p:grpSpPr>
            <p:sp>
              <p:nvSpPr>
                <p:cNvPr id="52" name="TextBox 51"/>
                <p:cNvSpPr txBox="1"/>
                <p:nvPr/>
              </p:nvSpPr>
              <p:spPr>
                <a:xfrm>
                  <a:off x="7890938" y="5106151"/>
                  <a:ext cx="1368792" cy="134112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r>
                    <a:rPr lang="es-MX" sz="1800" b="1" i="0" strike="noStrike" cap="none" spc="0" baseline="0">
                      <a:solidFill>
                        <a:srgbClr val="000000"/>
                      </a:solidFill>
                      <a:effectLst/>
                      <a:latin typeface="Tahoma"/>
                      <a:ea typeface="Tahoma"/>
                      <a:cs typeface="Tahoma"/>
                    </a:rPr>
                    <a:t>Triste</a:t>
                  </a:r>
                </a:p>
              </p:txBody>
            </p:sp>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41980" y="5106152"/>
                  <a:ext cx="1161367" cy="990404"/>
                </a:xfrm>
                <a:prstGeom prst="rect">
                  <a:avLst/>
                </a:prstGeom>
              </p:spPr>
            </p:pic>
          </p:grpSp>
          <p:grpSp>
            <p:nvGrpSpPr>
              <p:cNvPr id="46" name="Group 45"/>
              <p:cNvGrpSpPr/>
              <p:nvPr/>
            </p:nvGrpSpPr>
            <p:grpSpPr>
              <a:xfrm>
                <a:off x="9280555" y="5121985"/>
                <a:ext cx="1347846" cy="1354217"/>
                <a:chOff x="9280555" y="5108922"/>
                <a:chExt cx="1347846" cy="1354217"/>
              </a:xfrm>
            </p:grpSpPr>
            <p:sp>
              <p:nvSpPr>
                <p:cNvPr id="50" name="TextBox 49"/>
                <p:cNvSpPr txBox="1"/>
                <p:nvPr/>
              </p:nvSpPr>
              <p:spPr>
                <a:xfrm>
                  <a:off x="9280555" y="5108922"/>
                  <a:ext cx="1347846"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Enojado</a:t>
                  </a:r>
                </a:p>
              </p:txBody>
            </p:sp>
            <p:pic>
              <p:nvPicPr>
                <p:cNvPr id="51" name="Picture 5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341516" y="5119881"/>
                  <a:ext cx="1225925" cy="1045459"/>
                </a:xfrm>
                <a:prstGeom prst="rect">
                  <a:avLst/>
                </a:prstGeom>
              </p:spPr>
            </p:pic>
          </p:grpSp>
          <p:grpSp>
            <p:nvGrpSpPr>
              <p:cNvPr id="47" name="Group 46"/>
              <p:cNvGrpSpPr/>
              <p:nvPr/>
            </p:nvGrpSpPr>
            <p:grpSpPr>
              <a:xfrm>
                <a:off x="10628399" y="5121586"/>
                <a:ext cx="1361434" cy="1354217"/>
                <a:chOff x="10628399" y="5108523"/>
                <a:chExt cx="1361434" cy="1354217"/>
              </a:xfrm>
            </p:grpSpPr>
            <p:sp>
              <p:nvSpPr>
                <p:cNvPr id="48" name="TextBox 47"/>
                <p:cNvSpPr txBox="1"/>
                <p:nvPr/>
              </p:nvSpPr>
              <p:spPr>
                <a:xfrm>
                  <a:off x="10628399" y="5108523"/>
                  <a:ext cx="1361434" cy="1354217"/>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pPr algn="ctr">
                    <a:spcBef>
                      <a:spcPts val="1200"/>
                    </a:spcBef>
                  </a:pPr>
                  <a:r>
                    <a:rPr lang="es-MX" sz="1800" b="1" i="0" strike="noStrike" cap="none" spc="0" baseline="0" dirty="0">
                      <a:solidFill>
                        <a:srgbClr val="000000"/>
                      </a:solidFill>
                      <a:effectLst/>
                      <a:latin typeface="Tahoma"/>
                      <a:ea typeface="Tahoma"/>
                      <a:cs typeface="Tahoma"/>
                    </a:rPr>
                    <a:t>Asustado</a:t>
                  </a:r>
                </a:p>
              </p:txBody>
            </p:sp>
            <p:pic>
              <p:nvPicPr>
                <p:cNvPr id="49" name="Picture 4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717795" y="5171511"/>
                  <a:ext cx="1142168" cy="974032"/>
                </a:xfrm>
                <a:prstGeom prst="rect">
                  <a:avLst/>
                </a:prstGeom>
              </p:spPr>
            </p:pic>
          </p:grpSp>
        </p:grpSp>
      </p:grpSp>
      <p:grpSp>
        <p:nvGrpSpPr>
          <p:cNvPr id="58" name="Group 57"/>
          <p:cNvGrpSpPr/>
          <p:nvPr/>
        </p:nvGrpSpPr>
        <p:grpSpPr>
          <a:xfrm>
            <a:off x="3489813" y="1263711"/>
            <a:ext cx="2051442" cy="1754326"/>
            <a:chOff x="-3443578" y="4117583"/>
            <a:chExt cx="2051442" cy="1754326"/>
          </a:xfrm>
        </p:grpSpPr>
        <p:sp>
          <p:nvSpPr>
            <p:cNvPr id="59" name="TextBox 58"/>
            <p:cNvSpPr txBox="1"/>
            <p:nvPr/>
          </p:nvSpPr>
          <p:spPr>
            <a:xfrm>
              <a:off x="-3330418"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Límites</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48008" y="4476971"/>
              <a:ext cx="1255872" cy="1070997"/>
            </a:xfrm>
            <a:prstGeom prst="rect">
              <a:avLst/>
            </a:prstGeom>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43578" y="4204739"/>
              <a:ext cx="1195237" cy="1019288"/>
            </a:xfrm>
            <a:prstGeom prst="rect">
              <a:avLst/>
            </a:prstGeom>
          </p:spPr>
        </p:pic>
      </p:grpSp>
      <p:grpSp>
        <p:nvGrpSpPr>
          <p:cNvPr id="64" name="Group 63"/>
          <p:cNvGrpSpPr/>
          <p:nvPr/>
        </p:nvGrpSpPr>
        <p:grpSpPr>
          <a:xfrm>
            <a:off x="5857159" y="1274083"/>
            <a:ext cx="1752970" cy="1754326"/>
            <a:chOff x="-3330418" y="4117583"/>
            <a:chExt cx="1752970" cy="1754326"/>
          </a:xfrm>
        </p:grpSpPr>
        <p:sp>
          <p:nvSpPr>
            <p:cNvPr id="65" name="TextBox 64"/>
            <p:cNvSpPr txBox="1"/>
            <p:nvPr/>
          </p:nvSpPr>
          <p:spPr>
            <a:xfrm>
              <a:off x="-3330418"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Está bien</a:t>
              </a:r>
            </a:p>
          </p:txBody>
        </p:sp>
        <p:pic>
          <p:nvPicPr>
            <p:cNvPr id="67" name="Picture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200454" y="4269484"/>
              <a:ext cx="1493042" cy="1273254"/>
            </a:xfrm>
            <a:prstGeom prst="rect">
              <a:avLst/>
            </a:prstGeom>
          </p:spPr>
        </p:pic>
      </p:grpSp>
      <p:grpSp>
        <p:nvGrpSpPr>
          <p:cNvPr id="68" name="Group 67"/>
          <p:cNvGrpSpPr/>
          <p:nvPr/>
        </p:nvGrpSpPr>
        <p:grpSpPr>
          <a:xfrm>
            <a:off x="8030527" y="1262017"/>
            <a:ext cx="1752970" cy="1754326"/>
            <a:chOff x="-3330418" y="4117583"/>
            <a:chExt cx="1752970" cy="1754326"/>
          </a:xfrm>
        </p:grpSpPr>
        <p:sp>
          <p:nvSpPr>
            <p:cNvPr id="69" name="TextBox 68"/>
            <p:cNvSpPr txBox="1"/>
            <p:nvPr/>
          </p:nvSpPr>
          <p:spPr>
            <a:xfrm>
              <a:off x="-3330419" y="4117583"/>
              <a:ext cx="1752970" cy="173736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No está bien</a:t>
              </a:r>
            </a:p>
          </p:txBody>
        </p:sp>
        <p:pic>
          <p:nvPicPr>
            <p:cNvPr id="70" name="Picture 6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23702" y="4187357"/>
              <a:ext cx="1526036" cy="1301391"/>
            </a:xfrm>
            <a:prstGeom prst="rect">
              <a:avLst/>
            </a:prstGeom>
          </p:spPr>
        </p:pic>
      </p:grpSp>
      <p:grpSp>
        <p:nvGrpSpPr>
          <p:cNvPr id="72" name="Group 71"/>
          <p:cNvGrpSpPr/>
          <p:nvPr/>
        </p:nvGrpSpPr>
        <p:grpSpPr>
          <a:xfrm>
            <a:off x="6658442" y="3229322"/>
            <a:ext cx="2164794" cy="1523474"/>
            <a:chOff x="3717212" y="3277075"/>
            <a:chExt cx="2164794" cy="1523474"/>
          </a:xfrm>
        </p:grpSpPr>
        <p:sp>
          <p:nvSpPr>
            <p:cNvPr id="73" name="TextBox 72"/>
            <p:cNvSpPr txBox="1"/>
            <p:nvPr/>
          </p:nvSpPr>
          <p:spPr>
            <a:xfrm>
              <a:off x="3717213" y="3323221"/>
              <a:ext cx="2164794" cy="14630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endParaRPr lang="en-US" b="1">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a:solidFill>
                    <a:srgbClr val="000000"/>
                  </a:solidFill>
                  <a:effectLst/>
                  <a:latin typeface="Tahoma"/>
                  <a:ea typeface="Tahoma"/>
                  <a:cs typeface="Tahoma"/>
                </a:rPr>
                <a:t>Autodefensor</a:t>
              </a:r>
            </a:p>
          </p:txBody>
        </p:sp>
        <p:pic>
          <p:nvPicPr>
            <p:cNvPr id="74" name="Picture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989332" y="3277075"/>
              <a:ext cx="1620554" cy="1381995"/>
            </a:xfrm>
            <a:prstGeom prst="rect">
              <a:avLst/>
            </a:prstGeom>
          </p:spPr>
        </p:pic>
      </p:grpSp>
      <p:grpSp>
        <p:nvGrpSpPr>
          <p:cNvPr id="75" name="Group 74"/>
          <p:cNvGrpSpPr/>
          <p:nvPr/>
        </p:nvGrpSpPr>
        <p:grpSpPr>
          <a:xfrm>
            <a:off x="9040917" y="3105528"/>
            <a:ext cx="1874772" cy="1785104"/>
            <a:chOff x="3612268" y="3077690"/>
            <a:chExt cx="1874772" cy="1785104"/>
          </a:xfrm>
        </p:grpSpPr>
        <p:sp>
          <p:nvSpPr>
            <p:cNvPr id="76" name="TextBox 75"/>
            <p:cNvSpPr txBox="1"/>
            <p:nvPr/>
          </p:nvSpPr>
          <p:spPr>
            <a:xfrm>
              <a:off x="3612269" y="307769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quiero</a:t>
              </a:r>
            </a:p>
          </p:txBody>
        </p:sp>
        <p:pic>
          <p:nvPicPr>
            <p:cNvPr id="77" name="Picture 7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716092" y="3244764"/>
              <a:ext cx="1630307" cy="1390312"/>
            </a:xfrm>
            <a:prstGeom prst="rect">
              <a:avLst/>
            </a:prstGeom>
          </p:spPr>
        </p:pic>
      </p:grpSp>
      <p:grpSp>
        <p:nvGrpSpPr>
          <p:cNvPr id="78" name="Group 77"/>
          <p:cNvGrpSpPr/>
          <p:nvPr/>
        </p:nvGrpSpPr>
        <p:grpSpPr>
          <a:xfrm>
            <a:off x="4504523" y="3109581"/>
            <a:ext cx="1874772" cy="1785104"/>
            <a:chOff x="9863745" y="2756120"/>
            <a:chExt cx="1874772" cy="1785104"/>
          </a:xfrm>
        </p:grpSpPr>
        <p:sp>
          <p:nvSpPr>
            <p:cNvPr id="79" name="TextBox 78"/>
            <p:cNvSpPr txBox="1"/>
            <p:nvPr/>
          </p:nvSpPr>
          <p:spPr>
            <a:xfrm>
              <a:off x="9863746" y="2756120"/>
              <a:ext cx="1874772" cy="1767840"/>
            </a:xfrm>
            <a:prstGeom prst="rect">
              <a:avLst/>
            </a:prstGeom>
            <a:solidFill>
              <a:schemeClr val="bg1"/>
            </a:solidFill>
            <a:ln>
              <a:solidFill>
                <a:schemeClr val="tx1"/>
              </a:solidFill>
            </a:ln>
          </p:spPr>
          <p:txBody>
            <a:bodyPr wrap="square" rtlCol="0">
              <a:spAutoFit/>
            </a:bodyPr>
            <a:lstStyle/>
            <a:p>
              <a:endParaRPr lang="en-US"/>
            </a:p>
            <a:p>
              <a:endParaRPr lang="en-US"/>
            </a:p>
            <a:p>
              <a:endParaRPr lang="en-US"/>
            </a:p>
            <a:p>
              <a:pPr algn="ctr">
                <a:spcBef>
                  <a:spcPts val="1200"/>
                </a:spcBef>
              </a:pPr>
              <a:endParaRPr lang="en-US" b="1">
                <a:latin typeface="Tahoma" panose="020B0604030504040204" pitchFamily="34" charset="0"/>
                <a:ea typeface="Tahoma" panose="020B0604030504040204" pitchFamily="34" charset="0"/>
                <a:cs typeface="Tahoma" panose="020B0604030504040204" pitchFamily="34" charset="0"/>
              </a:endParaRPr>
            </a:p>
            <a:p>
              <a:pPr algn="ctr">
                <a:spcBef>
                  <a:spcPts val="1200"/>
                </a:spcBef>
              </a:pPr>
              <a:r>
                <a:rPr lang="es-MX" sz="1800" b="1" i="0" strike="noStrike" cap="none" spc="0" baseline="0">
                  <a:solidFill>
                    <a:srgbClr val="000000"/>
                  </a:solidFill>
                  <a:effectLst/>
                  <a:latin typeface="Tahoma"/>
                  <a:ea typeface="Tahoma"/>
                  <a:cs typeface="Tahoma"/>
                </a:rPr>
                <a:t>Yo necesito</a:t>
              </a:r>
            </a:p>
          </p:txBody>
        </p:sp>
        <p:pic>
          <p:nvPicPr>
            <p:cNvPr id="80" name="Picture 79"/>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904958" y="2813665"/>
              <a:ext cx="1730044" cy="1475367"/>
            </a:xfrm>
            <a:prstGeom prst="rect">
              <a:avLst/>
            </a:prstGeom>
          </p:spPr>
        </p:pic>
      </p:grpSp>
      <p:grpSp>
        <p:nvGrpSpPr>
          <p:cNvPr id="20" name="Group 19"/>
          <p:cNvGrpSpPr/>
          <p:nvPr/>
        </p:nvGrpSpPr>
        <p:grpSpPr>
          <a:xfrm>
            <a:off x="10139638" y="1265392"/>
            <a:ext cx="1752970" cy="1754326"/>
            <a:chOff x="14850077" y="3306856"/>
            <a:chExt cx="1752970" cy="1754326"/>
          </a:xfrm>
        </p:grpSpPr>
        <p:sp>
          <p:nvSpPr>
            <p:cNvPr id="82" name="TextBox 81"/>
            <p:cNvSpPr txBox="1"/>
            <p:nvPr/>
          </p:nvSpPr>
          <p:spPr>
            <a:xfrm>
              <a:off x="14850075" y="3306856"/>
              <a:ext cx="1752970" cy="1737360"/>
            </a:xfrm>
            <a:prstGeom prst="rect">
              <a:avLst/>
            </a:prstGeom>
            <a:solidFill>
              <a:schemeClr val="bg1"/>
            </a:solidFill>
            <a:ln>
              <a:solidFill>
                <a:schemeClr val="tx1"/>
              </a:solidFill>
            </a:ln>
          </p:spPr>
          <p:txBody>
            <a:bodyPr wrap="square" rtlCol="0">
              <a:spAutoFit/>
            </a:bodyPr>
            <a:lstStyle/>
            <a:p>
              <a:endParaRPr lang="en-US" dirty="0"/>
            </a:p>
            <a:p>
              <a:endParaRPr lang="en-US" dirty="0"/>
            </a:p>
            <a:p>
              <a:endParaRPr lang="en-US" dirty="0"/>
            </a:p>
            <a:p>
              <a:endParaRPr lang="en-US" dirty="0"/>
            </a:p>
            <a:p>
              <a:pPr algn="ct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s-MX" sz="1800" b="1" i="0" strike="noStrike" cap="none" spc="0" baseline="0" dirty="0">
                  <a:solidFill>
                    <a:srgbClr val="000000"/>
                  </a:solidFill>
                  <a:effectLst/>
                  <a:latin typeface="Tahoma"/>
                  <a:ea typeface="Tahoma"/>
                  <a:cs typeface="Tahoma"/>
                </a:rPr>
                <a:t>Seguro</a:t>
              </a:r>
            </a:p>
          </p:txBody>
        </p:sp>
        <p:pic>
          <p:nvPicPr>
            <p:cNvPr id="16" name="Picture 15"/>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4914245" y="3384913"/>
              <a:ext cx="1538776" cy="1312255"/>
            </a:xfrm>
            <a:prstGeom prst="rect">
              <a:avLst/>
            </a:prstGeom>
          </p:spPr>
        </p:pic>
      </p:grpSp>
      <p:pic>
        <p:nvPicPr>
          <p:cNvPr id="71" name="Picture 70"/>
          <p:cNvPicPr>
            <a:picLocks noChangeAspect="1"/>
          </p:cNvPicPr>
          <p:nvPr/>
        </p:nvPicPr>
        <p:blipFill>
          <a:blip r:embed="rId23">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81" name="Group 80"/>
          <p:cNvGrpSpPr/>
          <p:nvPr/>
        </p:nvGrpSpPr>
        <p:grpSpPr>
          <a:xfrm>
            <a:off x="2300242" y="-28156"/>
            <a:ext cx="6740675" cy="854672"/>
            <a:chOff x="2300242" y="-28156"/>
            <a:chExt cx="6740675" cy="854672"/>
          </a:xfrm>
        </p:grpSpPr>
        <p:sp>
          <p:nvSpPr>
            <p:cNvPr id="83" name="Rectangle 82"/>
            <p:cNvSpPr/>
            <p:nvPr/>
          </p:nvSpPr>
          <p:spPr>
            <a:xfrm>
              <a:off x="2381018" y="-28156"/>
              <a:ext cx="4552045" cy="792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p:cNvSpPr txBox="1"/>
            <p:nvPr/>
          </p:nvSpPr>
          <p:spPr>
            <a:xfrm>
              <a:off x="2300242" y="180185"/>
              <a:ext cx="6740675"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Palabras importantes</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111485546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527032" y="-1618935"/>
            <a:ext cx="965877" cy="12049437"/>
          </a:xfrm>
          <a:prstGeom prst="rect">
            <a:avLst/>
          </a:prstGeom>
        </p:spPr>
      </p:pic>
      <p:grpSp>
        <p:nvGrpSpPr>
          <p:cNvPr id="9" name="Group 8"/>
          <p:cNvGrpSpPr/>
          <p:nvPr/>
        </p:nvGrpSpPr>
        <p:grpSpPr>
          <a:xfrm>
            <a:off x="1783341" y="4648301"/>
            <a:ext cx="8453257" cy="1609623"/>
            <a:chOff x="734988" y="2434313"/>
            <a:chExt cx="11028275" cy="2285476"/>
          </a:xfrm>
        </p:grpSpPr>
        <p:grpSp>
          <p:nvGrpSpPr>
            <p:cNvPr id="10" name="Group 9"/>
            <p:cNvGrpSpPr/>
            <p:nvPr/>
          </p:nvGrpSpPr>
          <p:grpSpPr>
            <a:xfrm>
              <a:off x="734988" y="2492479"/>
              <a:ext cx="4369402" cy="2227310"/>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1" name="Group 10"/>
            <p:cNvGrpSpPr/>
            <p:nvPr/>
          </p:nvGrpSpPr>
          <p:grpSpPr>
            <a:xfrm>
              <a:off x="7138222" y="2434313"/>
              <a:ext cx="4625041" cy="2285476"/>
              <a:chOff x="6790211" y="3503108"/>
              <a:chExt cx="3564835" cy="1643555"/>
            </a:xfrm>
          </p:grpSpPr>
          <p:sp>
            <p:nvSpPr>
              <p:cNvPr id="12" name="Rectangle 11"/>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 y="40130"/>
            <a:ext cx="8044269" cy="4061745"/>
          </a:xfrm>
          <a:prstGeom prst="rect">
            <a:avLst/>
          </a:prstGeom>
        </p:spPr>
      </p:pic>
      <p:sp>
        <p:nvSpPr>
          <p:cNvPr id="20" name="TextBox 19"/>
          <p:cNvSpPr txBox="1"/>
          <p:nvPr/>
        </p:nvSpPr>
        <p:spPr>
          <a:xfrm>
            <a:off x="6332015" y="1061811"/>
            <a:ext cx="4253673" cy="1554480"/>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compañero de clase toma algo de su escritorio.</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33369759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5650" cy="6858000"/>
          </a:xfrm>
          <a:prstGeom prst="rect">
            <a:avLst/>
          </a:prstGeom>
        </p:spPr>
      </p:pic>
      <p:sp>
        <p:nvSpPr>
          <p:cNvPr id="6"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8" name="Group 7"/>
          <p:cNvGrpSpPr/>
          <p:nvPr/>
        </p:nvGrpSpPr>
        <p:grpSpPr>
          <a:xfrm>
            <a:off x="2172929" y="357282"/>
            <a:ext cx="7237289" cy="646331"/>
            <a:chOff x="2143433" y="259759"/>
            <a:chExt cx="5906294" cy="646331"/>
          </a:xfrm>
        </p:grpSpPr>
        <p:sp>
          <p:nvSpPr>
            <p:cNvPr id="9" name="Rectangle 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56085" y="259759"/>
              <a:ext cx="579364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Descanso para el cerebro </a:t>
              </a:r>
            </a:p>
          </p:txBody>
        </p:sp>
      </p:grpSp>
    </p:spTree>
    <p:extLst>
      <p:ext uri="{BB962C8B-B14F-4D97-AF65-F5344CB8AC3E}">
        <p14:creationId xmlns:p14="http://schemas.microsoft.com/office/powerpoint/2010/main" val="345075564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31637" y="4802836"/>
            <a:ext cx="3039278"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30" name="Picture 29"/>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5" name="Group 24"/>
          <p:cNvGrpSpPr/>
          <p:nvPr/>
        </p:nvGrpSpPr>
        <p:grpSpPr>
          <a:xfrm>
            <a:off x="1877216" y="274635"/>
            <a:ext cx="5318683" cy="1200329"/>
            <a:chOff x="2143433" y="259759"/>
            <a:chExt cx="3490452" cy="1200329"/>
          </a:xfrm>
        </p:grpSpPr>
        <p:sp>
          <p:nvSpPr>
            <p:cNvPr id="29" name="Rectangle 28"/>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3" name="Picture 32"/>
          <p:cNvPicPr>
            <a:picLocks noChangeAspect="1"/>
          </p:cNvPicPr>
          <p:nvPr/>
        </p:nvPicPr>
        <p:blipFill>
          <a:blip r:embed="rId12"/>
          <a:stretch>
            <a:fillRect/>
          </a:stretch>
        </p:blipFill>
        <p:spPr>
          <a:xfrm>
            <a:off x="6559706" y="4867682"/>
            <a:ext cx="2113671" cy="1724724"/>
          </a:xfrm>
          <a:prstGeom prst="rect">
            <a:avLst/>
          </a:prstGeom>
        </p:spPr>
      </p:pic>
      <p:pic>
        <p:nvPicPr>
          <p:cNvPr id="34" name="Picture 2" descr="49d566a3-d1bf-4f18-bb85-0332de7b2db2@namprd16"/>
          <p:cNvPicPr>
            <a:picLocks noChangeAspect="1" noChangeArrowheads="1"/>
          </p:cNvPicPr>
          <p:nvPr/>
        </p:nvPicPr>
        <p:blipFill>
          <a:blip r:embed="rId13">
            <a:extLst>
              <a:ext uri="{28A0092B-C50C-407E-A947-70E740481C1C}">
                <a14:useLocalDpi xmlns:a14="http://schemas.microsoft.com/office/drawing/2010/main" val="0"/>
              </a:ext>
            </a:extLst>
          </a:blip>
          <a:srcRect l="37908" t="38300" r="40102" b="25132"/>
          <a:stretch>
            <a:fillRect/>
          </a:stretch>
        </p:blipFill>
        <p:spPr bwMode="auto">
          <a:xfrm>
            <a:off x="2395744" y="4351532"/>
            <a:ext cx="1589488" cy="149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342465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8"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050"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3556670" y="425303"/>
            <a:ext cx="5914500" cy="554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9752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64" y="0"/>
            <a:ext cx="1216960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0" name="Picture 2" descr="cdae504c-eb7a-44ef-9a85-7acc950b7752@namprd16"/>
          <p:cNvPicPr>
            <a:picLocks noChangeAspect="1" noChangeArrowheads="1"/>
          </p:cNvPicPr>
          <p:nvPr/>
        </p:nvPicPr>
        <p:blipFill>
          <a:blip r:embed="rId5">
            <a:extLst>
              <a:ext uri="{28A0092B-C50C-407E-A947-70E740481C1C}">
                <a14:useLocalDpi xmlns:a14="http://schemas.microsoft.com/office/drawing/2010/main" val="0"/>
              </a:ext>
            </a:extLst>
          </a:blip>
          <a:srcRect l="17710" t="19473" r="19813" b="1159"/>
          <a:stretch>
            <a:fillRect/>
          </a:stretch>
        </p:blipFill>
        <p:spPr bwMode="auto">
          <a:xfrm>
            <a:off x="2310649" y="1282182"/>
            <a:ext cx="7686779" cy="5505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959156" y="114300"/>
            <a:ext cx="8757931" cy="752475"/>
            <a:chOff x="1959156" y="114300"/>
            <a:chExt cx="8757931" cy="752475"/>
          </a:xfrm>
        </p:grpSpPr>
        <p:sp>
          <p:nvSpPr>
            <p:cNvPr id="12" name="Rectangle 11"/>
            <p:cNvSpPr/>
            <p:nvPr/>
          </p:nvSpPr>
          <p:spPr>
            <a:xfrm>
              <a:off x="2143125" y="114300"/>
              <a:ext cx="8258175" cy="752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959156" y="287468"/>
              <a:ext cx="8757931" cy="542321"/>
              <a:chOff x="1965041" y="287468"/>
              <a:chExt cx="8478227" cy="542321"/>
            </a:xfrm>
          </p:grpSpPr>
          <p:sp>
            <p:nvSpPr>
              <p:cNvPr id="18" name="Rectangle 17"/>
              <p:cNvSpPr/>
              <p:nvPr/>
            </p:nvSpPr>
            <p:spPr>
              <a:xfrm>
                <a:off x="2143432" y="287468"/>
                <a:ext cx="812144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965041" y="331444"/>
                <a:ext cx="8478227" cy="461665"/>
              </a:xfrm>
              <a:prstGeom prst="rect">
                <a:avLst/>
              </a:prstGeom>
              <a:noFill/>
            </p:spPr>
            <p:txBody>
              <a:bodyPr wrap="square" rtlCol="0">
                <a:spAutoFit/>
              </a:bodyPr>
              <a:lstStyle/>
              <a:p>
                <a:pPr algn="ctr"/>
                <a:r>
                  <a:rPr lang="es-MX" sz="2400" b="0" i="0" strike="noStrike" cap="none" spc="0" baseline="0" dirty="0">
                    <a:solidFill>
                      <a:srgbClr val="000000"/>
                    </a:solidFill>
                    <a:effectLst/>
                    <a:latin typeface="Marvin Round" panose="02000000000000000000" pitchFamily="2" charset="0"/>
                    <a:ea typeface="Open Sans Extrabold"/>
                    <a:cs typeface="Open Sans Extrabold"/>
                  </a:rPr>
                  <a:t>Caja de herramientas para una sana relación</a:t>
                </a:r>
                <a:endParaRPr lang="en-US" sz="24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pic>
        <p:nvPicPr>
          <p:cNvPr id="2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389835" y="2499241"/>
            <a:ext cx="3705925" cy="208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rcRect l="35305" t="14053" r="46274" b="54575"/>
          <a:stretch>
            <a:fillRect/>
          </a:stretch>
        </p:blipFill>
        <p:spPr>
          <a:xfrm>
            <a:off x="7163351" y="2425531"/>
            <a:ext cx="2248438" cy="2158501"/>
          </a:xfrm>
          <a:prstGeom prst="rect">
            <a:avLst/>
          </a:prstGeom>
        </p:spPr>
      </p:pic>
      <p:pic>
        <p:nvPicPr>
          <p:cNvPr id="22" name="Picture 2" descr="49d566a3-d1bf-4f18-bb85-0332de7b2db2@namprd16"/>
          <p:cNvPicPr>
            <a:picLocks noChangeAspect="1" noChangeArrowheads="1"/>
          </p:cNvPicPr>
          <p:nvPr/>
        </p:nvPicPr>
        <p:blipFill>
          <a:blip r:embed="rId8">
            <a:extLst>
              <a:ext uri="{28A0092B-C50C-407E-A947-70E740481C1C}">
                <a14:useLocalDpi xmlns:a14="http://schemas.microsoft.com/office/drawing/2010/main" val="0"/>
              </a:ext>
            </a:extLst>
          </a:blip>
          <a:srcRect l="37908" t="38300" r="40102" b="25132"/>
          <a:stretch>
            <a:fillRect/>
          </a:stretch>
        </p:blipFill>
        <p:spPr bwMode="auto">
          <a:xfrm>
            <a:off x="5409754" y="3386741"/>
            <a:ext cx="2078717" cy="1948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248143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31636" y="4802836"/>
            <a:ext cx="3159021"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415706"/>
            <a:ext cx="2688277" cy="94488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7" name="Picture 26"/>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7423" y="2058318"/>
            <a:ext cx="1452282" cy="1246094"/>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02475" y="3110502"/>
            <a:ext cx="1452282" cy="1246094"/>
          </a:xfrm>
          <a:prstGeom prst="rect">
            <a:avLst/>
          </a:prstGeom>
        </p:spPr>
      </p:pic>
      <p:pic>
        <p:nvPicPr>
          <p:cNvPr id="29" name="Picture 28"/>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442141" y="4177300"/>
            <a:ext cx="1452282" cy="1246094"/>
          </a:xfrm>
          <a:prstGeom prst="rect">
            <a:avLst/>
          </a:prstGeom>
        </p:spPr>
      </p:pic>
      <p:pic>
        <p:nvPicPr>
          <p:cNvPr id="31" name="Picture 30"/>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32"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5" name="Group 24"/>
          <p:cNvGrpSpPr/>
          <p:nvPr/>
        </p:nvGrpSpPr>
        <p:grpSpPr>
          <a:xfrm>
            <a:off x="1877216" y="274635"/>
            <a:ext cx="4870825" cy="1200329"/>
            <a:chOff x="2143433" y="259759"/>
            <a:chExt cx="3490452" cy="1200329"/>
          </a:xfrm>
        </p:grpSpPr>
        <p:sp>
          <p:nvSpPr>
            <p:cNvPr id="30" name="Rectangle 29"/>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143433" y="259759"/>
              <a:ext cx="3093064"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4" name="Picture 33"/>
          <p:cNvPicPr>
            <a:picLocks noChangeAspect="1"/>
          </p:cNvPicPr>
          <p:nvPr/>
        </p:nvPicPr>
        <p:blipFill>
          <a:blip r:embed="rId12"/>
          <a:stretch>
            <a:fillRect/>
          </a:stretch>
        </p:blipFill>
        <p:spPr>
          <a:xfrm>
            <a:off x="6559706" y="4867682"/>
            <a:ext cx="2113671" cy="1724724"/>
          </a:xfrm>
          <a:prstGeom prst="rect">
            <a:avLst/>
          </a:prstGeom>
        </p:spPr>
      </p:pic>
      <p:pic>
        <p:nvPicPr>
          <p:cNvPr id="35" name="Picture 2" descr="49d566a3-d1bf-4f18-bb85-0332de7b2db2@namprd16"/>
          <p:cNvPicPr>
            <a:picLocks noChangeAspect="1" noChangeArrowheads="1"/>
          </p:cNvPicPr>
          <p:nvPr/>
        </p:nvPicPr>
        <p:blipFill>
          <a:blip r:embed="rId13">
            <a:extLst>
              <a:ext uri="{28A0092B-C50C-407E-A947-70E740481C1C}">
                <a14:useLocalDpi xmlns:a14="http://schemas.microsoft.com/office/drawing/2010/main" val="0"/>
              </a:ext>
            </a:extLst>
          </a:blip>
          <a:srcRect l="37908" t="38300" r="40102" b="25132"/>
          <a:stretch>
            <a:fillRect/>
          </a:stretch>
        </p:blipFill>
        <p:spPr bwMode="auto">
          <a:xfrm>
            <a:off x="2433740" y="4398848"/>
            <a:ext cx="1380482" cy="1294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87802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2" name="TextBox 1"/>
          <p:cNvSpPr txBox="1"/>
          <p:nvPr/>
        </p:nvSpPr>
        <p:spPr>
          <a:xfrm>
            <a:off x="3069884" y="385500"/>
            <a:ext cx="7521678" cy="914400"/>
          </a:xfrm>
          <a:prstGeom prst="rect">
            <a:avLst/>
          </a:prstGeom>
          <a:noFill/>
        </p:spPr>
        <p:txBody>
          <a:bodyPr wrap="square" rtlCol="0">
            <a:spAutoFit/>
          </a:bodyPr>
          <a:lstStyle/>
          <a:p>
            <a:r>
              <a:rPr lang="es-MX" sz="5400" b="1" i="0" strike="noStrike" cap="none" spc="0" baseline="0" dirty="0">
                <a:solidFill>
                  <a:srgbClr val="000000"/>
                </a:solidFill>
                <a:effectLst/>
                <a:latin typeface="Marvin Round" panose="02000000000000000000" pitchFamily="2" charset="0"/>
                <a:ea typeface="Tahoma"/>
                <a:cs typeface="Tahoma"/>
              </a:rPr>
              <a:t>Guía de límites</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8"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948360" y="1412074"/>
            <a:ext cx="5089490" cy="47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0554" y="1967252"/>
            <a:ext cx="7274536" cy="40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7862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11" name="TextBox 10"/>
          <p:cNvSpPr txBox="1"/>
          <p:nvPr/>
        </p:nvSpPr>
        <p:spPr>
          <a:xfrm>
            <a:off x="1681179" y="103959"/>
            <a:ext cx="9120087" cy="923330"/>
          </a:xfrm>
          <a:prstGeom prst="rect">
            <a:avLst/>
          </a:prstGeom>
          <a:noFill/>
        </p:spPr>
        <p:txBody>
          <a:bodyPr wrap="square" rtlCol="0">
            <a:spAutoFit/>
          </a:bodyPr>
          <a:lstStyle/>
          <a:p>
            <a:r>
              <a:rPr lang="es-MX" sz="5400" b="1" i="0" strike="noStrike" cap="none" spc="0" baseline="0" dirty="0">
                <a:solidFill>
                  <a:srgbClr val="000000"/>
                </a:solidFill>
                <a:effectLst/>
                <a:latin typeface="Tahoma"/>
                <a:ea typeface="Tahoma"/>
                <a:cs typeface="Tahoma"/>
              </a:rPr>
              <a:t>1. Confíe en lo que siente</a:t>
            </a:r>
          </a:p>
        </p:txBody>
      </p:sp>
      <p:grpSp>
        <p:nvGrpSpPr>
          <p:cNvPr id="2" name="Group 1"/>
          <p:cNvGrpSpPr/>
          <p:nvPr/>
        </p:nvGrpSpPr>
        <p:grpSpPr>
          <a:xfrm>
            <a:off x="1432560" y="845279"/>
            <a:ext cx="9733280" cy="3000824"/>
            <a:chOff x="73606" y="2976941"/>
            <a:chExt cx="12074013" cy="3802258"/>
          </a:xfrm>
        </p:grpSpPr>
        <p:grpSp>
          <p:nvGrpSpPr>
            <p:cNvPr id="5" name="Group 4"/>
            <p:cNvGrpSpPr/>
            <p:nvPr/>
          </p:nvGrpSpPr>
          <p:grpSpPr>
            <a:xfrm>
              <a:off x="73606" y="2976941"/>
              <a:ext cx="12074013" cy="3304739"/>
              <a:chOff x="0" y="2038946"/>
              <a:chExt cx="12074013" cy="330473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13" name="TextBox 12"/>
            <p:cNvSpPr txBox="1"/>
            <p:nvPr/>
          </p:nvSpPr>
          <p:spPr>
            <a:xfrm>
              <a:off x="619296" y="5890931"/>
              <a:ext cx="1528339" cy="888268"/>
            </a:xfrm>
            <a:prstGeom prst="rect">
              <a:avLst/>
            </a:prstGeom>
            <a:noFill/>
            <a:ln w="57150">
              <a:solidFill>
                <a:schemeClr val="tx1"/>
              </a:solidFill>
            </a:ln>
          </p:spPr>
          <p:txBody>
            <a:bodyPr wrap="square" rtlCol="0">
              <a:spAutoFit/>
            </a:bodyPr>
            <a:lstStyle/>
            <a:p>
              <a:pPr algn="ctr"/>
              <a:r>
                <a:rPr lang="es-MX" sz="2000" b="0" i="0" strike="noStrike" cap="none" spc="0" baseline="0">
                  <a:solidFill>
                    <a:srgbClr val="000000"/>
                  </a:solidFill>
                  <a:effectLst/>
                  <a:latin typeface="Tahoma"/>
                  <a:ea typeface="Tahoma"/>
                  <a:cs typeface="Tahoma"/>
                </a:rPr>
                <a:t>Me da asco</a:t>
              </a:r>
            </a:p>
          </p:txBody>
        </p:sp>
        <p:sp>
          <p:nvSpPr>
            <p:cNvPr id="14" name="TextBox 13"/>
            <p:cNvSpPr txBox="1"/>
            <p:nvPr/>
          </p:nvSpPr>
          <p:spPr>
            <a:xfrm>
              <a:off x="2693326" y="5890932"/>
              <a:ext cx="2071427"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Nervioso</a:t>
              </a:r>
            </a:p>
          </p:txBody>
        </p:sp>
        <p:sp>
          <p:nvSpPr>
            <p:cNvPr id="15" name="TextBox 14"/>
            <p:cNvSpPr txBox="1"/>
            <p:nvPr/>
          </p:nvSpPr>
          <p:spPr>
            <a:xfrm>
              <a:off x="5496069" y="5890930"/>
              <a:ext cx="1285457"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Triste</a:t>
              </a:r>
            </a:p>
          </p:txBody>
        </p:sp>
        <p:sp>
          <p:nvSpPr>
            <p:cNvPr id="16" name="TextBox 15"/>
            <p:cNvSpPr txBox="1"/>
            <p:nvPr/>
          </p:nvSpPr>
          <p:spPr>
            <a:xfrm>
              <a:off x="7608872" y="5925605"/>
              <a:ext cx="2009411"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Enojado</a:t>
              </a:r>
            </a:p>
          </p:txBody>
        </p:sp>
        <p:sp>
          <p:nvSpPr>
            <p:cNvPr id="17" name="TextBox 16"/>
            <p:cNvSpPr txBox="1"/>
            <p:nvPr/>
          </p:nvSpPr>
          <p:spPr>
            <a:xfrm>
              <a:off x="9908741" y="5890930"/>
              <a:ext cx="2089906" cy="506968"/>
            </a:xfrm>
            <a:prstGeom prst="rect">
              <a:avLst/>
            </a:prstGeom>
            <a:noFill/>
            <a:ln w="57150">
              <a:solidFill>
                <a:schemeClr val="tx1"/>
              </a:solidFill>
            </a:ln>
          </p:spPr>
          <p:txBody>
            <a:bodyPr wrap="square" rtlCol="0">
              <a:spAutoFit/>
            </a:bodyPr>
            <a:lstStyle/>
            <a:p>
              <a:pPr algn="ctr"/>
              <a:r>
                <a:rPr lang="es-MX" sz="2000" b="0" i="0" strike="noStrike" cap="none" spc="0" baseline="0" dirty="0">
                  <a:solidFill>
                    <a:srgbClr val="000000"/>
                  </a:solidFill>
                  <a:effectLst/>
                  <a:latin typeface="Tahoma"/>
                  <a:ea typeface="Tahoma"/>
                  <a:cs typeface="Tahoma"/>
                </a:rPr>
                <a:t>Asustado</a:t>
              </a:r>
            </a:p>
          </p:txBody>
        </p:sp>
      </p:grpSp>
      <p:grpSp>
        <p:nvGrpSpPr>
          <p:cNvPr id="19" name="Group 18"/>
          <p:cNvGrpSpPr/>
          <p:nvPr/>
        </p:nvGrpSpPr>
        <p:grpSpPr>
          <a:xfrm>
            <a:off x="2766109" y="3618829"/>
            <a:ext cx="5927940" cy="3337508"/>
            <a:chOff x="2766109" y="3586172"/>
            <a:chExt cx="5927940" cy="3337508"/>
          </a:xfrm>
        </p:grpSpPr>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6109" y="3586172"/>
              <a:ext cx="5920846" cy="3337508"/>
            </a:xfrm>
            <a:prstGeom prst="rect">
              <a:avLst/>
            </a:prstGeom>
          </p:spPr>
        </p:pic>
        <p:sp>
          <p:nvSpPr>
            <p:cNvPr id="3" name="Rectangle 2"/>
            <p:cNvSpPr/>
            <p:nvPr/>
          </p:nvSpPr>
          <p:spPr>
            <a:xfrm>
              <a:off x="6042134" y="3655869"/>
              <a:ext cx="2651915" cy="8903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421120" y="4096979"/>
              <a:ext cx="2194560" cy="135894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spTree>
    <p:extLst>
      <p:ext uri="{BB962C8B-B14F-4D97-AF65-F5344CB8AC3E}">
        <p14:creationId xmlns:p14="http://schemas.microsoft.com/office/powerpoint/2010/main" val="42850417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9" name="TextBox 8"/>
          <p:cNvSpPr txBox="1"/>
          <p:nvPr/>
        </p:nvSpPr>
        <p:spPr>
          <a:xfrm>
            <a:off x="2335161" y="243738"/>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2. Decir su límite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2"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8" name="Picture 2" descr="49d566a3-d1bf-4f18-bb85-0332de7b2db2@namprd16"/>
          <p:cNvPicPr>
            <a:picLocks noChangeAspect="1" noChangeArrowheads="1"/>
          </p:cNvPicPr>
          <p:nvPr/>
        </p:nvPicPr>
        <p:blipFill>
          <a:blip r:embed="rId5">
            <a:extLst>
              <a:ext uri="{28A0092B-C50C-407E-A947-70E740481C1C}">
                <a14:useLocalDpi xmlns:a14="http://schemas.microsoft.com/office/drawing/2010/main" val="0"/>
              </a:ext>
            </a:extLst>
          </a:blip>
          <a:srcRect l="37908" t="38300" r="40102" b="25132"/>
          <a:stretch>
            <a:fillRect/>
          </a:stretch>
        </p:blipFill>
        <p:spPr bwMode="auto">
          <a:xfrm>
            <a:off x="948360" y="1412074"/>
            <a:ext cx="5089490" cy="4771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4f9d871a-7f42-41a6-9d44-2b32673f4a0e@namprd1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00554" y="1967252"/>
            <a:ext cx="7274536" cy="409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96997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sp>
        <p:nvSpPr>
          <p:cNvPr id="7" name="TextBox 6"/>
          <p:cNvSpPr txBox="1"/>
          <p:nvPr/>
        </p:nvSpPr>
        <p:spPr>
          <a:xfrm>
            <a:off x="3104174" y="385500"/>
            <a:ext cx="7521678" cy="914400"/>
          </a:xfrm>
          <a:prstGeom prst="rect">
            <a:avLst/>
          </a:prstGeom>
          <a:noFill/>
        </p:spPr>
        <p:txBody>
          <a:bodyPr wrap="square" rtlCol="0">
            <a:spAutoFit/>
          </a:bodyPr>
          <a:lstStyle/>
          <a:p>
            <a:r>
              <a:rPr lang="es-MX" sz="5400" b="1" i="0" strike="noStrike" cap="none" spc="0" baseline="0">
                <a:solidFill>
                  <a:srgbClr val="000000"/>
                </a:solidFill>
                <a:effectLst/>
                <a:latin typeface="Tahoma"/>
                <a:ea typeface="Tahoma"/>
                <a:cs typeface="Tahoma"/>
              </a:rPr>
              <a:t>3. Ponerse a salvo</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 name="Picture 1"/>
          <p:cNvPicPr>
            <a:picLocks noChangeAspect="1"/>
          </p:cNvPicPr>
          <p:nvPr/>
        </p:nvPicPr>
        <p:blipFill>
          <a:blip r:embed="rId5"/>
          <a:stretch>
            <a:fillRect/>
          </a:stretch>
        </p:blipFill>
        <p:spPr>
          <a:xfrm>
            <a:off x="2660396" y="1508454"/>
            <a:ext cx="6261383" cy="4730822"/>
          </a:xfrm>
          <a:prstGeom prst="rect">
            <a:avLst/>
          </a:prstGeom>
        </p:spPr>
      </p:pic>
    </p:spTree>
    <p:extLst>
      <p:ext uri="{BB962C8B-B14F-4D97-AF65-F5344CB8AC3E}">
        <p14:creationId xmlns:p14="http://schemas.microsoft.com/office/powerpoint/2010/main" val="37900600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6"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753408" y="4802836"/>
            <a:ext cx="3847067" cy="518160"/>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645871" y="5613002"/>
            <a:ext cx="3745107"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5" name="Group 24"/>
          <p:cNvGrpSpPr/>
          <p:nvPr/>
        </p:nvGrpSpPr>
        <p:grpSpPr>
          <a:xfrm>
            <a:off x="1877215" y="274635"/>
            <a:ext cx="4870825" cy="646331"/>
            <a:chOff x="2143432" y="259759"/>
            <a:chExt cx="3842541" cy="646331"/>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43432" y="259759"/>
              <a:ext cx="3842541"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 name="Picture 2"/>
          <p:cNvPicPr>
            <a:picLocks noChangeAspect="1"/>
          </p:cNvPicPr>
          <p:nvPr/>
        </p:nvPicPr>
        <p:blipFill>
          <a:blip r:embed="rId11"/>
          <a:stretch>
            <a:fillRect/>
          </a:stretch>
        </p:blipFill>
        <p:spPr>
          <a:xfrm>
            <a:off x="6559706" y="4867682"/>
            <a:ext cx="2113671" cy="1724724"/>
          </a:xfrm>
          <a:prstGeom prst="rect">
            <a:avLst/>
          </a:prstGeom>
        </p:spPr>
      </p:pic>
      <p:pic>
        <p:nvPicPr>
          <p:cNvPr id="2" name="Picture 1" descr="49d566a3-d1bf-4f18-bb85-0332de7b2db2@namprd16">
            <a:extLst>
              <a:ext uri="{FF2B5EF4-FFF2-40B4-BE49-F238E27FC236}">
                <a16:creationId xmlns:a16="http://schemas.microsoft.com/office/drawing/2014/main" id="{C9ABF206-E400-62D0-A540-C74C48A4A03A}"/>
              </a:ext>
            </a:extLst>
          </p:cNvPr>
          <p:cNvPicPr>
            <a:picLocks noChangeAspect="1"/>
          </p:cNvPicPr>
          <p:nvPr/>
        </p:nvPicPr>
        <p:blipFill>
          <a:blip r:embed="rId12">
            <a:extLst>
              <a:ext uri="{28A0092B-C50C-407E-A947-70E740481C1C}">
                <a14:useLocalDpi xmlns:a14="http://schemas.microsoft.com/office/drawing/2010/main" val="0"/>
              </a:ext>
            </a:extLst>
          </a:blip>
          <a:srcRect l="37908" t="38300" r="40102" b="25132"/>
          <a:stretch>
            <a:fillRect/>
          </a:stretch>
        </p:blipFill>
        <p:spPr bwMode="auto">
          <a:xfrm>
            <a:off x="2369093" y="4399737"/>
            <a:ext cx="1356726" cy="1271869"/>
          </a:xfrm>
          <a:prstGeom prst="rect">
            <a:avLst/>
          </a:prstGeom>
          <a:noFill/>
          <a:ln>
            <a:noFill/>
          </a:ln>
        </p:spPr>
      </p:pic>
    </p:spTree>
    <p:extLst>
      <p:ext uri="{BB962C8B-B14F-4D97-AF65-F5344CB8AC3E}">
        <p14:creationId xmlns:p14="http://schemas.microsoft.com/office/powerpoint/2010/main" val="83212276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8"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1" name="Group 10"/>
          <p:cNvGrpSpPr/>
          <p:nvPr/>
        </p:nvGrpSpPr>
        <p:grpSpPr>
          <a:xfrm>
            <a:off x="0" y="0"/>
            <a:ext cx="12192000" cy="6858000"/>
            <a:chOff x="0" y="0"/>
            <a:chExt cx="12192000" cy="685800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14" name="Picture 1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5" name="Footer Placeholder 3"/>
          <p:cNvSpPr txBox="1"/>
          <p:nvPr/>
        </p:nvSpPr>
        <p:spPr>
          <a:xfrm>
            <a:off x="8967435" y="6558191"/>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16" name="Group 15"/>
          <p:cNvGrpSpPr/>
          <p:nvPr/>
        </p:nvGrpSpPr>
        <p:grpSpPr>
          <a:xfrm>
            <a:off x="0" y="0"/>
            <a:ext cx="12192000" cy="6858000"/>
            <a:chOff x="0" y="0"/>
            <a:chExt cx="12192000" cy="685800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0" name="Footer Placeholder 3"/>
          <p:cNvSpPr txBox="1"/>
          <p:nvPr/>
        </p:nvSpPr>
        <p:spPr>
          <a:xfrm>
            <a:off x="8967435" y="6422120"/>
            <a:ext cx="3224565" cy="29980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grpSp>
        <p:nvGrpSpPr>
          <p:cNvPr id="21" name="Group 20"/>
          <p:cNvGrpSpPr/>
          <p:nvPr/>
        </p:nvGrpSpPr>
        <p:grpSpPr>
          <a:xfrm>
            <a:off x="0" y="0"/>
            <a:ext cx="12192001" cy="6858000"/>
            <a:chOff x="0" y="0"/>
            <a:chExt cx="12192001" cy="6858000"/>
          </a:xfrm>
        </p:grpSpPr>
        <p:grpSp>
          <p:nvGrpSpPr>
            <p:cNvPr id="22" name="Group 21"/>
            <p:cNvGrpSpPr/>
            <p:nvPr/>
          </p:nvGrpSpPr>
          <p:grpSpPr>
            <a:xfrm>
              <a:off x="0" y="0"/>
              <a:ext cx="12192000" cy="6858000"/>
              <a:chOff x="0" y="0"/>
              <a:chExt cx="12192000" cy="685800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5956" y="463826"/>
                <a:ext cx="9603747" cy="5413513"/>
              </a:xfrm>
              <a:prstGeom prst="rect">
                <a:avLst/>
              </a:prstGeom>
            </p:spPr>
          </p:pic>
        </p:grpSp>
        <p:sp>
          <p:nvSpPr>
            <p:cNvPr id="23" name="Footer Placeholder 3"/>
            <p:cNvSpPr txBox="1"/>
            <p:nvPr/>
          </p:nvSpPr>
          <p:spPr>
            <a:xfrm>
              <a:off x="8404699" y="6478621"/>
              <a:ext cx="3787302" cy="3793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10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4" name="Picture 23"/>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5" name="Group 24"/>
            <p:cNvGrpSpPr/>
            <p:nvPr/>
          </p:nvGrpSpPr>
          <p:grpSpPr>
            <a:xfrm>
              <a:off x="2288749" y="356242"/>
              <a:ext cx="6286133" cy="2257025"/>
              <a:chOff x="2288749" y="356242"/>
              <a:chExt cx="6286133" cy="2257025"/>
            </a:xfrm>
          </p:grpSpPr>
          <p:sp>
            <p:nvSpPr>
              <p:cNvPr id="27" name="Oval 26"/>
              <p:cNvSpPr/>
              <p:nvPr/>
            </p:nvSpPr>
            <p:spPr>
              <a:xfrm>
                <a:off x="5910092" y="1793283"/>
                <a:ext cx="688258" cy="43507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224242" y="1571101"/>
                <a:ext cx="1180457" cy="98071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054224" y="1769674"/>
                <a:ext cx="1520658" cy="640080"/>
              </a:xfrm>
              <a:prstGeom prst="rect">
                <a:avLst/>
              </a:prstGeom>
              <a:noFill/>
            </p:spPr>
            <p:txBody>
              <a:bodyPr wrap="square" rtlCol="0">
                <a:spAutoFit/>
              </a:bodyPr>
              <a:lstStyle/>
              <a:p>
                <a:pPr algn="ctr"/>
                <a:r>
                  <a:rPr lang="es-MX" sz="1200" b="0" i="0" strike="noStrike" cap="none" spc="0" baseline="0">
                    <a:solidFill>
                      <a:srgbClr val="000000"/>
                    </a:solidFill>
                    <a:effectLst/>
                    <a:latin typeface="Tahoma"/>
                    <a:ea typeface="Tahoma"/>
                    <a:cs typeface="Tahoma"/>
                  </a:rPr>
                  <a:t>¿Podemos hablar después de la clase?</a:t>
                </a:r>
              </a:p>
            </p:txBody>
          </p:sp>
          <p:sp>
            <p:nvSpPr>
              <p:cNvPr id="30" name="TextBox 29"/>
              <p:cNvSpPr txBox="1"/>
              <p:nvPr/>
            </p:nvSpPr>
            <p:spPr>
              <a:xfrm>
                <a:off x="5605292" y="1876791"/>
                <a:ext cx="1297858" cy="36576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¡Sí!</a:t>
                </a:r>
              </a:p>
            </p:txBody>
          </p:sp>
          <p:grpSp>
            <p:nvGrpSpPr>
              <p:cNvPr id="31" name="Group 30"/>
              <p:cNvGrpSpPr/>
              <p:nvPr/>
            </p:nvGrpSpPr>
            <p:grpSpPr>
              <a:xfrm>
                <a:off x="2482051" y="356242"/>
                <a:ext cx="5365584" cy="661222"/>
                <a:chOff x="2038215" y="287468"/>
                <a:chExt cx="4921918" cy="661222"/>
              </a:xfrm>
            </p:grpSpPr>
            <p:sp>
              <p:nvSpPr>
                <p:cNvPr id="34" name="Rectangle 33"/>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038215" y="302359"/>
                  <a:ext cx="4921918" cy="646331"/>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¿Alguna pregunta?</a:t>
                  </a:r>
                </a:p>
              </p:txBody>
            </p:sp>
          </p:grpSp>
          <p:sp>
            <p:nvSpPr>
              <p:cNvPr id="32" name="Oval 31"/>
              <p:cNvSpPr/>
              <p:nvPr/>
            </p:nvSpPr>
            <p:spPr>
              <a:xfrm>
                <a:off x="2384481" y="1581735"/>
                <a:ext cx="1145528" cy="10315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rot="20117668">
                <a:off x="2288749" y="1776844"/>
                <a:ext cx="1376516" cy="640080"/>
              </a:xfrm>
              <a:prstGeom prst="rect">
                <a:avLst/>
              </a:prstGeom>
              <a:noFill/>
            </p:spPr>
            <p:txBody>
              <a:bodyPr wrap="square" rtlCol="0">
                <a:spAutoFit/>
              </a:bodyPr>
              <a:lstStyle/>
              <a:p>
                <a:pPr algn="ctr"/>
                <a:r>
                  <a:rPr lang="es-MX" sz="1800" b="0" i="0" strike="noStrike" cap="none" spc="0" baseline="0">
                    <a:solidFill>
                      <a:srgbClr val="000000"/>
                    </a:solidFill>
                    <a:effectLst/>
                    <a:latin typeface="Tahoma"/>
                    <a:ea typeface="Tahoma"/>
                    <a:cs typeface="Tahoma"/>
                  </a:rPr>
                  <a:t>Tengo una pregunta</a:t>
                </a:r>
                <a:endParaRPr lang="en-US">
                  <a:latin typeface="Tahoma" panose="020B0604030504040204" pitchFamily="34" charset="0"/>
                  <a:ea typeface="Tahoma" panose="020B0604030504040204" pitchFamily="34" charset="0"/>
                  <a:cs typeface="Tahoma" panose="020B0604030504040204" pitchFamily="34" charset="0"/>
                </a:endParaRPr>
              </a:p>
            </p:txBody>
          </p:sp>
        </p:grpSp>
        <p:sp>
          <p:nvSpPr>
            <p:cNvPr id="26" name="Rectangle 25"/>
            <p:cNvSpPr/>
            <p:nvPr/>
          </p:nvSpPr>
          <p:spPr>
            <a:xfrm>
              <a:off x="9494874" y="2246123"/>
              <a:ext cx="893876" cy="4348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729740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¿Le indican sus sentimientos lo que está bien y lo que no está bien para usted en sus relaciones?</a:t>
            </a:r>
          </a:p>
        </p:txBody>
      </p:sp>
      <p:grpSp>
        <p:nvGrpSpPr>
          <p:cNvPr id="4" name="Group 3"/>
          <p:cNvGrpSpPr/>
          <p:nvPr/>
        </p:nvGrpSpPr>
        <p:grpSpPr>
          <a:xfrm>
            <a:off x="1836954" y="3491605"/>
            <a:ext cx="8518092" cy="1675643"/>
            <a:chOff x="1836954" y="3491605"/>
            <a:chExt cx="8518092" cy="1675643"/>
          </a:xfrm>
        </p:grpSpPr>
        <p:sp>
          <p:nvSpPr>
            <p:cNvPr id="16" name="Rectangle 15"/>
            <p:cNvSpPr/>
            <p:nvPr/>
          </p:nvSpPr>
          <p:spPr>
            <a:xfrm>
              <a:off x="1836954" y="3526111"/>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5" name="Group 14"/>
          <p:cNvGrpSpPr/>
          <p:nvPr/>
        </p:nvGrpSpPr>
        <p:grpSpPr>
          <a:xfrm>
            <a:off x="2003376" y="127392"/>
            <a:ext cx="5462295" cy="646331"/>
            <a:chOff x="2143433" y="259759"/>
            <a:chExt cx="4092623" cy="646331"/>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397997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410465485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1403818" y="1701406"/>
            <a:ext cx="10355046" cy="1737360"/>
          </a:xfrm>
          <a:prstGeom prst="rect">
            <a:avLst/>
          </a:prstGeom>
          <a:ln w="57150">
            <a:solidFill>
              <a:schemeClr val="tx1"/>
            </a:solidFill>
          </a:ln>
        </p:spPr>
        <p:txBody>
          <a:bodyPr wrap="square">
            <a:spAutoFit/>
          </a:bodyPr>
          <a:lstStyle/>
          <a:p>
            <a:pPr algn="ctr"/>
            <a:r>
              <a:rPr lang="es-MX" sz="3600" b="1" i="0" strike="noStrike" cap="none" spc="0" baseline="0" dirty="0">
                <a:solidFill>
                  <a:srgbClr val="000000"/>
                </a:solidFill>
                <a:effectLst/>
                <a:latin typeface="Tahoma"/>
                <a:ea typeface="Tahoma"/>
                <a:cs typeface="Tahoma"/>
              </a:rPr>
              <a:t>¿Tiene el derecho a decir que ¡NO! a cualquier persona o cosa que no respete su límite?</a:t>
            </a:r>
          </a:p>
        </p:txBody>
      </p:sp>
      <p:grpSp>
        <p:nvGrpSpPr>
          <p:cNvPr id="4" name="Group 3"/>
          <p:cNvGrpSpPr/>
          <p:nvPr/>
        </p:nvGrpSpPr>
        <p:grpSpPr>
          <a:xfrm>
            <a:off x="1836954" y="3491605"/>
            <a:ext cx="8518092" cy="1675643"/>
            <a:chOff x="1836954" y="3491605"/>
            <a:chExt cx="8518092" cy="1675643"/>
          </a:xfrm>
        </p:grpSpPr>
        <p:sp>
          <p:nvSpPr>
            <p:cNvPr id="16" name="Rectangle 15"/>
            <p:cNvSpPr/>
            <p:nvPr/>
          </p:nvSpPr>
          <p:spPr>
            <a:xfrm>
              <a:off x="1836954" y="3526111"/>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23" name="Title 1"/>
            <p:cNvSpPr txBox="1"/>
            <p:nvPr/>
          </p:nvSpPr>
          <p:spPr>
            <a:xfrm>
              <a:off x="370474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SÍ</a:t>
              </a:r>
            </a:p>
          </p:txBody>
        </p:sp>
        <p:sp>
          <p:nvSpPr>
            <p:cNvPr id="24" name="Title 1"/>
            <p:cNvSpPr txBox="1"/>
            <p:nvPr/>
          </p:nvSpPr>
          <p:spPr>
            <a:xfrm>
              <a:off x="8573089" y="3835107"/>
              <a:ext cx="1530756" cy="1097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NO</a:t>
              </a:r>
            </a:p>
          </p:txBody>
        </p:sp>
      </p:grpSp>
      <p:sp>
        <p:nvSpPr>
          <p:cNvPr id="1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15" name="Group 14"/>
          <p:cNvGrpSpPr/>
          <p:nvPr/>
        </p:nvGrpSpPr>
        <p:grpSpPr>
          <a:xfrm>
            <a:off x="2003376" y="127392"/>
            <a:ext cx="4786835" cy="1200329"/>
            <a:chOff x="2143433" y="259759"/>
            <a:chExt cx="4092623" cy="1200329"/>
          </a:xfrm>
        </p:grpSpPr>
        <p:sp>
          <p:nvSpPr>
            <p:cNvPr id="18" name="Rectangle 17"/>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256085" y="259759"/>
              <a:ext cx="3979971" cy="1200329"/>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330411180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9"/>
            <a:ext cx="12192000" cy="6960159"/>
          </a:xfrm>
          <a:prstGeom prst="rect">
            <a:avLst/>
          </a:prstGeom>
        </p:spPr>
      </p:pic>
      <p:sp>
        <p:nvSpPr>
          <p:cNvPr id="6" name="TextBox 5"/>
          <p:cNvSpPr txBox="1"/>
          <p:nvPr/>
        </p:nvSpPr>
        <p:spPr>
          <a:xfrm>
            <a:off x="446946" y="1535930"/>
            <a:ext cx="11277600" cy="1737360"/>
          </a:xfrm>
          <a:prstGeom prst="rect">
            <a:avLst/>
          </a:prstGeom>
          <a:noFill/>
          <a:ln w="57150">
            <a:solidFill>
              <a:schemeClr val="tx1"/>
            </a:solidFill>
          </a:ln>
        </p:spPr>
        <p:txBody>
          <a:bodyPr wrap="square" rtlCol="0">
            <a:spAutoFit/>
          </a:bodyPr>
          <a:lstStyle/>
          <a:p>
            <a:pPr algn="ctr"/>
            <a:r>
              <a:rPr lang="es-MX" sz="3600" b="1" i="0" strike="noStrike" cap="none" spc="0" baseline="0">
                <a:solidFill>
                  <a:srgbClr val="000000"/>
                </a:solidFill>
                <a:effectLst/>
                <a:latin typeface="Tahoma"/>
                <a:ea typeface="Tahoma"/>
                <a:cs typeface="Tahoma"/>
              </a:rPr>
              <a:t>Si alguien no respeta su límite, el primer paso es confiar en lo que siente. El segundo paso es decir su límite. El tercer paso es:</a:t>
            </a:r>
          </a:p>
        </p:txBody>
      </p:sp>
      <p:sp>
        <p:nvSpPr>
          <p:cNvPr id="13" name="Oval 12"/>
          <p:cNvSpPr/>
          <p:nvPr/>
        </p:nvSpPr>
        <p:spPr>
          <a:xfrm>
            <a:off x="1430867" y="4418553"/>
            <a:ext cx="980661" cy="993913"/>
          </a:xfrm>
          <a:prstGeom prst="ellipse">
            <a:avLst/>
          </a:prstGeom>
          <a:solidFill>
            <a:schemeClr val="accent5">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630334" y="4376368"/>
            <a:ext cx="980661" cy="993913"/>
          </a:xfrm>
          <a:prstGeom prst="ellipse">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740602" y="4381648"/>
            <a:ext cx="980661" cy="993913"/>
          </a:xfrm>
          <a:prstGeom prst="ellipse">
            <a:avLst/>
          </a:prstGeom>
          <a:solidFill>
            <a:schemeClr val="accent6">
              <a:lumMod val="60000"/>
              <a:lumOff val="4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628621" y="4480928"/>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1</a:t>
            </a:r>
          </a:p>
        </p:txBody>
      </p:sp>
      <p:sp>
        <p:nvSpPr>
          <p:cNvPr id="17" name="TextBox 16"/>
          <p:cNvSpPr txBox="1"/>
          <p:nvPr/>
        </p:nvSpPr>
        <p:spPr>
          <a:xfrm>
            <a:off x="5827543" y="443955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2</a:t>
            </a:r>
          </a:p>
        </p:txBody>
      </p:sp>
      <p:sp>
        <p:nvSpPr>
          <p:cNvPr id="18" name="TextBox 17"/>
          <p:cNvSpPr txBox="1"/>
          <p:nvPr/>
        </p:nvSpPr>
        <p:spPr>
          <a:xfrm>
            <a:off x="9934935" y="4439553"/>
            <a:ext cx="782907" cy="822960"/>
          </a:xfrm>
          <a:prstGeom prst="rect">
            <a:avLst/>
          </a:prstGeom>
          <a:noFill/>
        </p:spPr>
        <p:txBody>
          <a:bodyPr wrap="square" rtlCol="0">
            <a:spAutoFit/>
          </a:bodyPr>
          <a:lstStyle/>
          <a:p>
            <a:r>
              <a:rPr lang="es-MX" sz="4800" b="1" i="0" strike="noStrike" cap="none" spc="0" baseline="0">
                <a:solidFill>
                  <a:srgbClr val="000000"/>
                </a:solidFill>
                <a:effectLst/>
                <a:latin typeface="Tahoma"/>
                <a:ea typeface="Tahoma"/>
                <a:cs typeface="Tahoma"/>
              </a:rPr>
              <a:t>3</a:t>
            </a:r>
          </a:p>
        </p:txBody>
      </p:sp>
      <p:sp>
        <p:nvSpPr>
          <p:cNvPr id="19" name="Rectangle 18"/>
          <p:cNvSpPr/>
          <p:nvPr/>
        </p:nvSpPr>
        <p:spPr>
          <a:xfrm>
            <a:off x="667523" y="3761308"/>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Ponerse a salvo</a:t>
            </a:r>
          </a:p>
        </p:txBody>
      </p:sp>
      <p:sp>
        <p:nvSpPr>
          <p:cNvPr id="20" name="Rectangle 19"/>
          <p:cNvSpPr/>
          <p:nvPr/>
        </p:nvSpPr>
        <p:spPr>
          <a:xfrm>
            <a:off x="4598936" y="3754993"/>
            <a:ext cx="2705101" cy="396240"/>
          </a:xfrm>
          <a:prstGeom prst="rect">
            <a:avLst/>
          </a:prstGeom>
          <a:ln w="57150">
            <a:solidFill>
              <a:schemeClr val="tx1"/>
            </a:solidFill>
          </a:ln>
        </p:spPr>
        <p:txBody>
          <a:bodyPr wrap="square">
            <a:spAutoFit/>
          </a:bodyPr>
          <a:lstStyle/>
          <a:p>
            <a:pPr algn="ctr"/>
            <a:r>
              <a:rPr lang="es-MX" sz="2000" b="0" i="0" strike="noStrike" cap="none" spc="0" baseline="0">
                <a:solidFill>
                  <a:srgbClr val="000000"/>
                </a:solidFill>
                <a:effectLst/>
                <a:latin typeface="Tahoma"/>
                <a:ea typeface="Tahoma"/>
                <a:cs typeface="Tahoma"/>
              </a:rPr>
              <a:t>Tomar una siesta</a:t>
            </a:r>
          </a:p>
        </p:txBody>
      </p:sp>
      <p:sp>
        <p:nvSpPr>
          <p:cNvPr id="21" name="Rectangle 20"/>
          <p:cNvSpPr/>
          <p:nvPr/>
        </p:nvSpPr>
        <p:spPr>
          <a:xfrm>
            <a:off x="8671439" y="3759271"/>
            <a:ext cx="3070275" cy="400110"/>
          </a:xfrm>
          <a:prstGeom prst="rect">
            <a:avLst/>
          </a:prstGeom>
          <a:ln w="57150">
            <a:solidFill>
              <a:schemeClr val="tx1"/>
            </a:solidFill>
          </a:ln>
        </p:spPr>
        <p:txBody>
          <a:bodyPr wrap="square">
            <a:spAutoFit/>
          </a:bodyPr>
          <a:lstStyle/>
          <a:p>
            <a:pPr algn="ctr"/>
            <a:r>
              <a:rPr lang="es-MX" sz="2000" b="0" i="0" strike="noStrike" cap="none" spc="0" baseline="0" dirty="0">
                <a:solidFill>
                  <a:srgbClr val="000000"/>
                </a:solidFill>
                <a:effectLst/>
                <a:latin typeface="Tahoma"/>
                <a:ea typeface="Tahoma"/>
                <a:cs typeface="Tahoma"/>
              </a:rPr>
              <a:t>Solo ignorar a la persona</a:t>
            </a:r>
          </a:p>
        </p:txBody>
      </p:sp>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t="29553" r="80478" b="19416"/>
          <a:stretch>
            <a:fillRect/>
          </a:stretch>
        </p:blipFill>
        <p:spPr>
          <a:xfrm>
            <a:off x="599260" y="4296781"/>
            <a:ext cx="738867" cy="1088687"/>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rcRect l="20491" t="29038" r="65078" b="19587"/>
          <a:stretch>
            <a:fillRect/>
          </a:stretch>
        </p:blipFill>
        <p:spPr>
          <a:xfrm>
            <a:off x="4885156" y="4269482"/>
            <a:ext cx="600663" cy="1205359"/>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rcRect l="33743" t="25344" r="49114" b="19845"/>
          <a:stretch>
            <a:fillRect/>
          </a:stretch>
        </p:blipFill>
        <p:spPr>
          <a:xfrm>
            <a:off x="8878969" y="4234178"/>
            <a:ext cx="689822" cy="1243239"/>
          </a:xfrm>
          <a:prstGeom prst="rect">
            <a:avLst/>
          </a:prstGeom>
        </p:spPr>
      </p:pic>
      <p:sp>
        <p:nvSpPr>
          <p:cNvPr id="27"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28" name="Picture 27"/>
          <p:cNvPicPr>
            <a:picLocks noChangeAspect="1"/>
          </p:cNvPicPr>
          <p:nvPr/>
        </p:nvPicPr>
        <p:blipFill>
          <a:blip r:embed="rId7">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2" name="Group 21"/>
          <p:cNvGrpSpPr/>
          <p:nvPr/>
        </p:nvGrpSpPr>
        <p:grpSpPr>
          <a:xfrm>
            <a:off x="2003376" y="127392"/>
            <a:ext cx="5647490" cy="646331"/>
            <a:chOff x="2143433" y="259759"/>
            <a:chExt cx="4092623" cy="646331"/>
          </a:xfrm>
        </p:grpSpPr>
        <p:sp>
          <p:nvSpPr>
            <p:cNvPr id="26" name="Rectangle 25"/>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256085" y="259759"/>
              <a:ext cx="3979971"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Boleto de salida</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spTree>
    <p:extLst>
      <p:ext uri="{BB962C8B-B14F-4D97-AF65-F5344CB8AC3E}">
        <p14:creationId xmlns:p14="http://schemas.microsoft.com/office/powerpoint/2010/main" val="210514741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66314" cy="6858000"/>
          </a:xfrm>
          <a:prstGeom prst="rect">
            <a:avLst/>
          </a:prstGeom>
        </p:spPr>
      </p:pic>
      <p:sp>
        <p:nvSpPr>
          <p:cNvPr id="10"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26" name="Group 25"/>
          <p:cNvGrpSpPr/>
          <p:nvPr/>
        </p:nvGrpSpPr>
        <p:grpSpPr>
          <a:xfrm>
            <a:off x="1981200" y="99320"/>
            <a:ext cx="9526636" cy="5449904"/>
            <a:chOff x="1981200" y="99320"/>
            <a:chExt cx="9526636" cy="5449904"/>
          </a:xfrm>
        </p:grpSpPr>
        <p:pic>
          <p:nvPicPr>
            <p:cNvPr id="1026" name="Picture 2" descr="4f7404e9-4e46-4c7e-b722-ae5465174d6e@namprd16"/>
            <p:cNvPicPr>
              <a:picLocks noChangeAspect="1" noChangeArrowheads="1"/>
            </p:cNvPicPr>
            <p:nvPr/>
          </p:nvPicPr>
          <p:blipFill>
            <a:blip r:embed="rId5">
              <a:extLst>
                <a:ext uri="{28A0092B-C50C-407E-A947-70E740481C1C}">
                  <a14:useLocalDpi xmlns:a14="http://schemas.microsoft.com/office/drawing/2010/main" val="0"/>
                </a:ext>
              </a:extLst>
            </a:blip>
            <a:srcRect l="7005" r="42347" b="24150"/>
            <a:stretch>
              <a:fillRect/>
            </a:stretch>
          </p:blipFill>
          <p:spPr bwMode="auto">
            <a:xfrm>
              <a:off x="1981200" y="1056528"/>
              <a:ext cx="357632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p:cNvGrpSpPr/>
            <p:nvPr/>
          </p:nvGrpSpPr>
          <p:grpSpPr>
            <a:xfrm>
              <a:off x="2406499" y="99320"/>
              <a:ext cx="9101337" cy="5449904"/>
              <a:chOff x="2406499" y="99320"/>
              <a:chExt cx="9101337" cy="5449904"/>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3759" y="1056528"/>
                <a:ext cx="5814077" cy="4492696"/>
              </a:xfrm>
              <a:prstGeom prst="rect">
                <a:avLst/>
              </a:prstGeom>
            </p:spPr>
          </p:pic>
          <p:grpSp>
            <p:nvGrpSpPr>
              <p:cNvPr id="20" name="Group 19"/>
              <p:cNvGrpSpPr/>
              <p:nvPr/>
            </p:nvGrpSpPr>
            <p:grpSpPr>
              <a:xfrm>
                <a:off x="2406499" y="99320"/>
                <a:ext cx="8844780" cy="4982252"/>
                <a:chOff x="2406499" y="99320"/>
                <a:chExt cx="8844780" cy="4982252"/>
              </a:xfrm>
            </p:grpSpPr>
            <p:grpSp>
              <p:nvGrpSpPr>
                <p:cNvPr id="17" name="Group 16"/>
                <p:cNvGrpSpPr/>
                <p:nvPr/>
              </p:nvGrpSpPr>
              <p:grpSpPr>
                <a:xfrm>
                  <a:off x="8525400" y="2546398"/>
                  <a:ext cx="2725879" cy="2535174"/>
                  <a:chOff x="8525400" y="2546398"/>
                  <a:chExt cx="2725879" cy="2535174"/>
                </a:xfrm>
              </p:grpSpPr>
              <p:grpSp>
                <p:nvGrpSpPr>
                  <p:cNvPr id="16" name="Group 15"/>
                  <p:cNvGrpSpPr/>
                  <p:nvPr/>
                </p:nvGrpSpPr>
                <p:grpSpPr>
                  <a:xfrm>
                    <a:off x="8525400" y="2546398"/>
                    <a:ext cx="2725879" cy="2460235"/>
                    <a:chOff x="8525400" y="2546398"/>
                    <a:chExt cx="2725879" cy="2460235"/>
                  </a:xfrm>
                </p:grpSpPr>
                <p:grpSp>
                  <p:nvGrpSpPr>
                    <p:cNvPr id="4" name="Group 3"/>
                    <p:cNvGrpSpPr/>
                    <p:nvPr/>
                  </p:nvGrpSpPr>
                  <p:grpSpPr>
                    <a:xfrm>
                      <a:off x="8525400" y="2546398"/>
                      <a:ext cx="884070" cy="2196376"/>
                      <a:chOff x="8525400" y="2546398"/>
                      <a:chExt cx="884070" cy="2196376"/>
                    </a:xfrm>
                  </p:grpSpPr>
                  <p:sp>
                    <p:nvSpPr>
                      <p:cNvPr id="2" name="Moon 1"/>
                      <p:cNvSpPr/>
                      <p:nvPr/>
                    </p:nvSpPr>
                    <p:spPr>
                      <a:xfrm rot="12641641">
                        <a:off x="8525400" y="2546398"/>
                        <a:ext cx="884070" cy="2196376"/>
                      </a:xfrm>
                      <a:prstGeom prst="mo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8600797" y="4318000"/>
                        <a:ext cx="193040" cy="25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9541396" y="3657600"/>
                      <a:ext cx="1709883" cy="1349033"/>
                      <a:chOff x="9541396" y="3657600"/>
                      <a:chExt cx="1709883" cy="1349033"/>
                    </a:xfrm>
                  </p:grpSpPr>
                  <p:sp>
                    <p:nvSpPr>
                      <p:cNvPr id="9" name="Oval 8"/>
                      <p:cNvSpPr/>
                      <p:nvPr/>
                    </p:nvSpPr>
                    <p:spPr>
                      <a:xfrm>
                        <a:off x="9743440" y="3657600"/>
                        <a:ext cx="1432561" cy="52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9541396" y="4557067"/>
                        <a:ext cx="1709883" cy="449566"/>
                        <a:chOff x="9541396" y="4557067"/>
                        <a:chExt cx="1709883" cy="449566"/>
                      </a:xfrm>
                    </p:grpSpPr>
                    <p:sp>
                      <p:nvSpPr>
                        <p:cNvPr id="13" name="Oval 12"/>
                        <p:cNvSpPr/>
                        <p:nvPr/>
                      </p:nvSpPr>
                      <p:spPr>
                        <a:xfrm>
                          <a:off x="9541396" y="4557067"/>
                          <a:ext cx="1709883" cy="44956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927290" y="4557067"/>
                          <a:ext cx="248711" cy="22478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8" name="TextBox 17"/>
                  <p:cNvSpPr txBox="1"/>
                  <p:nvPr/>
                </p:nvSpPr>
                <p:spPr>
                  <a:xfrm>
                    <a:off x="9842091" y="3638259"/>
                    <a:ext cx="1376070" cy="579120"/>
                  </a:xfrm>
                  <a:prstGeom prst="rect">
                    <a:avLst/>
                  </a:prstGeom>
                  <a:noFill/>
                </p:spPr>
                <p:txBody>
                  <a:bodyPr wrap="square" rtlCol="0">
                    <a:spAutoFit/>
                  </a:bodyPr>
                  <a:lstStyle/>
                  <a:p>
                    <a:pPr algn="ctr"/>
                    <a:r>
                      <a:rPr lang="es-MX" sz="1600" b="0" i="0" strike="noStrike" cap="none" spc="0" baseline="0">
                        <a:solidFill>
                          <a:srgbClr val="000000"/>
                        </a:solidFill>
                        <a:effectLst/>
                        <a:latin typeface="Tahoma"/>
                        <a:ea typeface="Tahoma"/>
                        <a:cs typeface="Tahoma"/>
                      </a:rPr>
                      <a:t>Hola. ¿Puede hablar?</a:t>
                    </a:r>
                  </a:p>
                </p:txBody>
              </p:sp>
              <p:sp>
                <p:nvSpPr>
                  <p:cNvPr id="19" name="TextBox 18"/>
                  <p:cNvSpPr txBox="1"/>
                  <p:nvPr/>
                </p:nvSpPr>
                <p:spPr>
                  <a:xfrm>
                    <a:off x="9541397" y="4496796"/>
                    <a:ext cx="1598630" cy="579120"/>
                  </a:xfrm>
                  <a:prstGeom prst="rect">
                    <a:avLst/>
                  </a:prstGeom>
                  <a:noFill/>
                </p:spPr>
                <p:txBody>
                  <a:bodyPr wrap="square" rtlCol="0">
                    <a:spAutoFit/>
                  </a:bodyPr>
                  <a:lstStyle/>
                  <a:p>
                    <a:pPr algn="ctr"/>
                    <a:r>
                      <a:rPr lang="es-MX" sz="1600" b="0" i="0" strike="noStrike" cap="none" spc="0" baseline="0">
                        <a:solidFill>
                          <a:srgbClr val="000000"/>
                        </a:solidFill>
                        <a:effectLst/>
                        <a:latin typeface="Tahoma"/>
                        <a:ea typeface="Tahoma"/>
                        <a:cs typeface="Tahoma"/>
                      </a:rPr>
                      <a:t>Sí. ¿En qué le puedo ayudar?</a:t>
                    </a:r>
                  </a:p>
                </p:txBody>
              </p:sp>
            </p:grpSp>
            <p:grpSp>
              <p:nvGrpSpPr>
                <p:cNvPr id="21" name="Group 20"/>
                <p:cNvGrpSpPr/>
                <p:nvPr/>
              </p:nvGrpSpPr>
              <p:grpSpPr>
                <a:xfrm>
                  <a:off x="2406499" y="99320"/>
                  <a:ext cx="5620254" cy="640080"/>
                  <a:chOff x="2143433" y="259759"/>
                  <a:chExt cx="4086457" cy="640080"/>
                </a:xfrm>
              </p:grpSpPr>
              <p:sp>
                <p:nvSpPr>
                  <p:cNvPr id="22" name="Rectangle 21"/>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56086" y="259759"/>
                    <a:ext cx="3973804"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Cómo pedir ayuda</a:t>
                    </a:r>
                  </a:p>
                </p:txBody>
              </p:sp>
            </p:grpSp>
          </p:grpSp>
          <p:sp>
            <p:nvSpPr>
              <p:cNvPr id="24" name="TextBox 23"/>
              <p:cNvSpPr txBox="1"/>
              <p:nvPr/>
            </p:nvSpPr>
            <p:spPr>
              <a:xfrm>
                <a:off x="9115368" y="3078216"/>
                <a:ext cx="2253456" cy="457200"/>
              </a:xfrm>
              <a:prstGeom prst="rect">
                <a:avLst/>
              </a:prstGeom>
              <a:noFill/>
            </p:spPr>
            <p:txBody>
              <a:bodyPr wrap="square" rtlCol="0">
                <a:spAutoFit/>
              </a:bodyPr>
              <a:lstStyle/>
              <a:p>
                <a:pPr lvl="0"/>
                <a:r>
                  <a:rPr lang="es-MX" sz="2400" b="1" i="0" strike="noStrike" cap="none" spc="0" baseline="0">
                    <a:solidFill>
                      <a:srgbClr val="000000"/>
                    </a:solidFill>
                    <a:effectLst/>
                    <a:latin typeface="Tahoma"/>
                    <a:ea typeface="Tahoma"/>
                    <a:cs typeface="Tahoma"/>
                  </a:rPr>
                  <a:t>¡Pida ayuda!</a:t>
                </a:r>
                <a:endParaRPr lang="en-US" sz="2400" b="1">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39632620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86" y="0"/>
            <a:ext cx="12166314" cy="6858000"/>
          </a:xfrm>
          <a:prstGeom prst="rect">
            <a:avLst/>
          </a:prstGeom>
        </p:spPr>
      </p:pic>
      <p:sp>
        <p:nvSpPr>
          <p:cNvPr id="3" name="Footer Placeholder 3"/>
          <p:cNvSpPr txBox="1"/>
          <p:nvPr/>
        </p:nvSpPr>
        <p:spPr>
          <a:xfrm>
            <a:off x="8967435" y="6419850"/>
            <a:ext cx="3224565" cy="454479"/>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grpSp>
        <p:nvGrpSpPr>
          <p:cNvPr id="7" name="Group 6"/>
          <p:cNvGrpSpPr/>
          <p:nvPr/>
        </p:nvGrpSpPr>
        <p:grpSpPr>
          <a:xfrm>
            <a:off x="2406631" y="174939"/>
            <a:ext cx="5741946" cy="646331"/>
            <a:chOff x="2406631" y="174939"/>
            <a:chExt cx="4446585" cy="646331"/>
          </a:xfrm>
        </p:grpSpPr>
        <p:sp>
          <p:nvSpPr>
            <p:cNvPr id="8" name="Rectangle 7"/>
            <p:cNvSpPr/>
            <p:nvPr/>
          </p:nvSpPr>
          <p:spPr>
            <a:xfrm>
              <a:off x="2406631" y="202648"/>
              <a:ext cx="4446585"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50143" y="174939"/>
              <a:ext cx="3751948"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Porra de poder</a:t>
              </a:r>
              <a:endParaRPr lang="en-US" sz="3600" dirty="0">
                <a:latin typeface="Marvin Round" panose="02000000000000000000" pitchFamily="2" charset="0"/>
                <a:ea typeface="Open Sans Extrabold" panose="020B0906030804020204" pitchFamily="34" charset="0"/>
                <a:cs typeface="Open Sans Extrabold" panose="020B0906030804020204" pitchFamily="34" charset="0"/>
              </a:endParaRPr>
            </a:p>
          </p:txBody>
        </p:sp>
      </p:grpSp>
      <p:grpSp>
        <p:nvGrpSpPr>
          <p:cNvPr id="10" name="Group 9"/>
          <p:cNvGrpSpPr/>
          <p:nvPr/>
        </p:nvGrpSpPr>
        <p:grpSpPr>
          <a:xfrm>
            <a:off x="7102191" y="1924493"/>
            <a:ext cx="3657600" cy="2073349"/>
            <a:chOff x="7102191" y="1924493"/>
            <a:chExt cx="3657600" cy="2073349"/>
          </a:xfrm>
        </p:grpSpPr>
        <p:grpSp>
          <p:nvGrpSpPr>
            <p:cNvPr id="11" name="Group 10"/>
            <p:cNvGrpSpPr/>
            <p:nvPr/>
          </p:nvGrpSpPr>
          <p:grpSpPr>
            <a:xfrm>
              <a:off x="7410893" y="3189767"/>
              <a:ext cx="3253563" cy="808075"/>
              <a:chOff x="7410893" y="3189767"/>
              <a:chExt cx="3253563" cy="808075"/>
            </a:xfrm>
          </p:grpSpPr>
          <p:sp>
            <p:nvSpPr>
              <p:cNvPr id="13" name="Rectangle 12"/>
              <p:cNvSpPr/>
              <p:nvPr/>
            </p:nvSpPr>
            <p:spPr>
              <a:xfrm>
                <a:off x="7410893" y="3189767"/>
                <a:ext cx="3253563" cy="499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02847" y="3689498"/>
                <a:ext cx="1616149" cy="308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7102191" y="1924493"/>
              <a:ext cx="3657600" cy="17650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424579" y="1622710"/>
            <a:ext cx="3178281" cy="2529840"/>
          </a:xfrm>
          <a:prstGeom prst="rect">
            <a:avLst/>
          </a:prstGeom>
          <a:noFill/>
        </p:spPr>
        <p:txBody>
          <a:bodyPr wrap="square" rtlCol="0">
            <a:spAutoFit/>
          </a:bodyPr>
          <a:lstStyle/>
          <a:p>
            <a:pPr algn="ctr"/>
            <a:r>
              <a:rPr lang="es-MX" sz="4000" b="0" i="0" strike="noStrike" cap="none" spc="0" baseline="0">
                <a:solidFill>
                  <a:srgbClr val="000000"/>
                </a:solidFill>
                <a:effectLst/>
                <a:latin typeface="Tahoma"/>
                <a:ea typeface="Tahoma"/>
                <a:cs typeface="Tahoma"/>
              </a:rPr>
              <a:t>¡¡ME CONOZCO MEJOR QUE NADIE!!</a:t>
            </a:r>
            <a:endParaRPr lang="en-US" sz="40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25282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l="37147" t="37681" r="37800" b="44734"/>
          <a:stretch>
            <a:fillRect/>
          </a:stretch>
        </p:blipFill>
        <p:spPr>
          <a:xfrm>
            <a:off x="10532810" y="287468"/>
            <a:ext cx="1370700" cy="542321"/>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2136" y="1200292"/>
            <a:ext cx="10338064" cy="3618322"/>
          </a:xfrm>
          <a:prstGeom prst="rect">
            <a:avLst/>
          </a:prstGeom>
        </p:spPr>
      </p:pic>
      <p:sp>
        <p:nvSpPr>
          <p:cNvPr id="7" name="Footer Placeholder 3">
            <a:extLst>
              <a:ext uri="{FF2B5EF4-FFF2-40B4-BE49-F238E27FC236}">
                <a16:creationId xmlns:a16="http://schemas.microsoft.com/office/drawing/2014/main" id="{D8D094B8-04B9-4AA0-B12A-CB8E9EB4D9A0}"/>
              </a:ext>
            </a:extLst>
          </p:cNvPr>
          <p:cNvSpPr txBox="1"/>
          <p:nvPr/>
        </p:nvSpPr>
        <p:spPr>
          <a:xfrm>
            <a:off x="6461287" y="6603916"/>
            <a:ext cx="5736517" cy="237533"/>
          </a:xfrm>
          <a:prstGeom prst="rect">
            <a:avLst/>
          </a:prstGeom>
          <a:no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 </a:t>
            </a:r>
          </a:p>
        </p:txBody>
      </p:sp>
      <p:sp>
        <p:nvSpPr>
          <p:cNvPr id="2" name="TextBox 1">
            <a:extLst>
              <a:ext uri="{FF2B5EF4-FFF2-40B4-BE49-F238E27FC236}">
                <a16:creationId xmlns:a16="http://schemas.microsoft.com/office/drawing/2014/main" id="{B4EEF88D-85E4-4E6B-91DD-B7D37DA2B111}"/>
              </a:ext>
            </a:extLst>
          </p:cNvPr>
          <p:cNvSpPr txBox="1"/>
          <p:nvPr/>
        </p:nvSpPr>
        <p:spPr>
          <a:xfrm>
            <a:off x="4462202" y="1578292"/>
            <a:ext cx="7174209" cy="3170099"/>
          </a:xfrm>
          <a:prstGeom prst="rect">
            <a:avLst/>
          </a:prstGeom>
          <a:solidFill>
            <a:schemeClr val="bg1"/>
          </a:solidFill>
        </p:spPr>
        <p:txBody>
          <a:bodyPr wrap="square" rtlCol="0">
            <a:spAutoFit/>
          </a:bodyPr>
          <a:lstStyle/>
          <a:p>
            <a:r>
              <a:rPr lang="es-MX" sz="2000" b="0" i="0" strike="noStrike" cap="none" spc="0" baseline="0" dirty="0">
                <a:solidFill>
                  <a:srgbClr val="000000"/>
                </a:solidFill>
                <a:effectLst/>
                <a:latin typeface="Arial"/>
                <a:ea typeface="Arial"/>
                <a:cs typeface="Arial"/>
              </a:rPr>
              <a:t>El Consejo de Texas para las Discapacidades del Desarrollo (Texas Council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Developmental</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Disabilities</a:t>
            </a:r>
            <a:r>
              <a:rPr lang="es-MX" sz="2000" b="0" i="0" strike="noStrike" cap="none" spc="0" baseline="0" dirty="0">
                <a:solidFill>
                  <a:srgbClr val="000000"/>
                </a:solidFill>
                <a:effectLst/>
                <a:latin typeface="Arial"/>
                <a:ea typeface="Arial"/>
                <a:cs typeface="Arial"/>
              </a:rPr>
              <a:t>, TCDD) apoya este Proyecto a través de una concesión de fondos de financiamiento del 100% de la Administración para la Vida en la Comunidad (</a:t>
            </a:r>
            <a:r>
              <a:rPr lang="es-MX" sz="2000" b="0" i="0" strike="noStrike" cap="none" spc="0" baseline="0" dirty="0" err="1">
                <a:solidFill>
                  <a:srgbClr val="000000"/>
                </a:solidFill>
                <a:effectLst/>
                <a:latin typeface="Arial"/>
                <a:ea typeface="Arial"/>
                <a:cs typeface="Arial"/>
              </a:rPr>
              <a:t>Administration</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for</a:t>
            </a:r>
            <a:r>
              <a:rPr lang="es-MX" sz="2000" b="0" i="0" strike="noStrike" cap="none" spc="0" baseline="0" dirty="0">
                <a:solidFill>
                  <a:srgbClr val="000000"/>
                </a:solidFill>
                <a:effectLst/>
                <a:latin typeface="Arial"/>
                <a:ea typeface="Arial"/>
                <a:cs typeface="Arial"/>
              </a:rPr>
              <a:t> </a:t>
            </a:r>
            <a:r>
              <a:rPr lang="es-MX" sz="2000" b="0" i="0" strike="noStrike" cap="none" spc="0" baseline="0" dirty="0" err="1">
                <a:solidFill>
                  <a:srgbClr val="000000"/>
                </a:solidFill>
                <a:effectLst/>
                <a:latin typeface="Arial"/>
                <a:ea typeface="Arial"/>
                <a:cs typeface="Arial"/>
              </a:rPr>
              <a:t>Community</a:t>
            </a:r>
            <a:r>
              <a:rPr lang="es-MX" sz="2000" b="0" i="0" strike="noStrike" cap="none" spc="0" baseline="0" dirty="0">
                <a:solidFill>
                  <a:srgbClr val="000000"/>
                </a:solidFill>
                <a:effectLst/>
                <a:latin typeface="Arial"/>
                <a:ea typeface="Arial"/>
                <a:cs typeface="Arial"/>
              </a:rPr>
              <a:t> Living, ACL) de EE. UU., Departamento de Salud y Servicios Humanos, Washington, D.C., 20201 por un total de $6,161,072. Los esfuerzos del consejo son de quienes reciben la concesión y no necesariamente representan las </a:t>
            </a:r>
            <a:r>
              <a:rPr lang="es-MX" sz="2000" dirty="0">
                <a:solidFill>
                  <a:srgbClr val="000000"/>
                </a:solidFill>
                <a:latin typeface="Arial"/>
                <a:ea typeface="Arial"/>
                <a:cs typeface="Arial"/>
              </a:rPr>
              <a:t>opiniones</a:t>
            </a:r>
            <a:r>
              <a:rPr lang="es-MX" sz="2000" b="0" i="0" strike="noStrike" cap="none" spc="0" baseline="0" dirty="0">
                <a:solidFill>
                  <a:srgbClr val="000000"/>
                </a:solidFill>
                <a:effectLst/>
                <a:latin typeface="Arial"/>
                <a:ea typeface="Arial"/>
                <a:cs typeface="Arial"/>
              </a:rPr>
              <a:t> oficiales de ACL, HHS ni del gobierno ni son endosadas por estos.</a:t>
            </a:r>
          </a:p>
        </p:txBody>
      </p:sp>
      <p:sp>
        <p:nvSpPr>
          <p:cNvPr id="6" name="TextBox 5">
            <a:extLst>
              <a:ext uri="{FF2B5EF4-FFF2-40B4-BE49-F238E27FC236}">
                <a16:creationId xmlns:a16="http://schemas.microsoft.com/office/drawing/2014/main" id="{774AA16D-3696-3E85-CEDF-68AB55C95C1A}"/>
              </a:ext>
            </a:extLst>
          </p:cNvPr>
          <p:cNvSpPr txBox="1"/>
          <p:nvPr/>
        </p:nvSpPr>
        <p:spPr>
          <a:xfrm>
            <a:off x="1736035" y="1709530"/>
            <a:ext cx="2662378" cy="2585323"/>
          </a:xfrm>
          <a:prstGeom prst="rect">
            <a:avLst/>
          </a:prstGeom>
          <a:solidFill>
            <a:schemeClr val="bg1"/>
          </a:solidFill>
        </p:spPr>
        <p:txBody>
          <a:bodyPr wrap="square" rtlCol="0">
            <a:spAutoFit/>
          </a:bodyPr>
          <a:lstStyle/>
          <a:p>
            <a:endParaRPr lang="en-US" dirty="0"/>
          </a:p>
        </p:txBody>
      </p:sp>
      <p:pic>
        <p:nvPicPr>
          <p:cNvPr id="5" name="Picture 4">
            <a:extLst>
              <a:ext uri="{FF2B5EF4-FFF2-40B4-BE49-F238E27FC236}">
                <a16:creationId xmlns:a16="http://schemas.microsoft.com/office/drawing/2014/main" id="{E7AC28A8-9281-5120-C1B7-566AD2092CC5}"/>
              </a:ext>
            </a:extLst>
          </p:cNvPr>
          <p:cNvPicPr>
            <a:picLocks noChangeAspect="1"/>
          </p:cNvPicPr>
          <p:nvPr/>
        </p:nvPicPr>
        <p:blipFill>
          <a:blip r:embed="rId6"/>
          <a:stretch>
            <a:fillRect/>
          </a:stretch>
        </p:blipFill>
        <p:spPr>
          <a:xfrm>
            <a:off x="0" y="2107093"/>
            <a:ext cx="4462202" cy="1852623"/>
          </a:xfrm>
          <a:prstGeom prst="rect">
            <a:avLst/>
          </a:prstGeom>
        </p:spPr>
      </p:pic>
    </p:spTree>
    <p:extLst>
      <p:ext uri="{BB962C8B-B14F-4D97-AF65-F5344CB8AC3E}">
        <p14:creationId xmlns:p14="http://schemas.microsoft.com/office/powerpoint/2010/main" val="310915033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t="77386"/>
          <a:stretch>
            <a:fillRect/>
          </a:stretch>
        </p:blipFill>
        <p:spPr>
          <a:xfrm>
            <a:off x="0" y="5307106"/>
            <a:ext cx="12192000" cy="15508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0" name="Footer Placeholder 3"/>
          <p:cNvSpPr txBox="1"/>
          <p:nvPr/>
        </p:nvSpPr>
        <p:spPr>
          <a:xfrm>
            <a:off x="8967435" y="6438900"/>
            <a:ext cx="3224565" cy="419101"/>
          </a:xfrm>
          <a:prstGeom prst="rect">
            <a:avLst/>
          </a:prstGeom>
          <a:solidFill>
            <a:srgbClr val="AFCFE4"/>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2021 Programa de Servicios para Personas con Discapacidades de SAFE</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47845" y="232908"/>
            <a:ext cx="2696309" cy="1160616"/>
          </a:xfrm>
          <a:prstGeom prst="rect">
            <a:avLst/>
          </a:prstGeom>
        </p:spPr>
      </p:pic>
      <p:sp>
        <p:nvSpPr>
          <p:cNvPr id="11" name="Rectangle 10">
            <a:extLst>
              <a:ext uri="{FF2B5EF4-FFF2-40B4-BE49-F238E27FC236}">
                <a16:creationId xmlns:a16="http://schemas.microsoft.com/office/drawing/2014/main" id="{F1A5F61A-C7CC-4CE9-8161-0FDD6D2D77DE}"/>
              </a:ext>
            </a:extLst>
          </p:cNvPr>
          <p:cNvSpPr/>
          <p:nvPr/>
        </p:nvSpPr>
        <p:spPr>
          <a:xfrm>
            <a:off x="515815" y="1455988"/>
            <a:ext cx="11387695" cy="5078313"/>
          </a:xfrm>
          <a:prstGeom prst="rect">
            <a:avLst/>
          </a:prstGeom>
        </p:spPr>
        <p:txBody>
          <a:bodyPr wrap="square">
            <a:spAutoFit/>
          </a:bodyPr>
          <a:lstStyle/>
          <a:p>
            <a:r>
              <a:rPr lang="es-MX" sz="2000" b="0" i="0" strike="noStrike" cap="none" spc="0" baseline="0" dirty="0">
                <a:solidFill>
                  <a:srgbClr val="000000"/>
                </a:solidFill>
                <a:effectLst/>
                <a:latin typeface="Tahoma"/>
                <a:ea typeface="Tahoma"/>
                <a:cs typeface="Tahoma"/>
              </a:rPr>
              <a:t>Este programa de estudios se ofrece en línea sin costo. Puede usar estos recursos en su formato original, solo para fines educativos. Por favor, atribuye el crédito a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(Consulte la cita en la parte inferior de la página).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Le pedimos que no modifique las imágenes, las diapositivas, ni los materiales de la planificación didáctica del programa de estudios. No puede usar el programa de estudios Mis derechos, mi vida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para fines comerciales, que incluye, entre otros, para vender talleres que usted facilite con base en él, para crear enlaces o sitios web para redistribuir cualquier material asociado con el programa de estudios Mis derechos, mi vida o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de SAFE. </a:t>
            </a:r>
          </a:p>
          <a:p>
            <a:endParaRPr lang="en-US" sz="800" dirty="0">
              <a:latin typeface="Tahoma" panose="020B0604030504040204" pitchFamily="34" charset="0"/>
              <a:ea typeface="Tahoma" panose="020B0604030504040204" pitchFamily="34" charset="0"/>
              <a:cs typeface="Tahoma" panose="020B0604030504040204" pitchFamily="34" charset="0"/>
            </a:endParaRPr>
          </a:p>
          <a:p>
            <a:r>
              <a:rPr lang="es-MX" sz="2000" b="0" i="0" strike="noStrike" cap="none" spc="0" baseline="0" dirty="0">
                <a:solidFill>
                  <a:srgbClr val="000000"/>
                </a:solidFill>
                <a:effectLst/>
                <a:latin typeface="Tahoma"/>
                <a:ea typeface="Tahoma"/>
                <a:cs typeface="Tahoma"/>
              </a:rPr>
              <a:t>La venta de materiales de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Rights</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My</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Life</a:t>
            </a:r>
            <a:r>
              <a:rPr lang="es-MX" sz="2000" b="0" i="0" strike="noStrike" cap="none" spc="0" baseline="0" dirty="0">
                <a:solidFill>
                  <a:srgbClr val="000000"/>
                </a:solidFill>
                <a:effectLst/>
                <a:latin typeface="Tahoma"/>
                <a:ea typeface="Tahoma"/>
                <a:cs typeface="Tahoma"/>
              </a:rPr>
              <a:t>: A </a:t>
            </a:r>
            <a:r>
              <a:rPr lang="es-MX" sz="2000" b="0" i="0" strike="noStrike" cap="none" spc="0" baseline="0" dirty="0" err="1">
                <a:solidFill>
                  <a:srgbClr val="000000"/>
                </a:solidFill>
                <a:effectLst/>
                <a:latin typeface="Tahoma"/>
                <a:ea typeface="Tahoma"/>
                <a:cs typeface="Tahoma"/>
              </a:rPr>
              <a:t>Curriculum</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for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Safer</a:t>
            </a:r>
            <a:r>
              <a:rPr lang="es-MX" sz="2000" b="0" i="0" strike="noStrike" cap="none" spc="0" baseline="0" dirty="0">
                <a:solidFill>
                  <a:srgbClr val="000000"/>
                </a:solidFill>
                <a:effectLst/>
                <a:latin typeface="Tahoma"/>
                <a:ea typeface="Tahoma"/>
                <a:cs typeface="Tahoma"/>
              </a:rPr>
              <a:t> </a:t>
            </a:r>
            <a:r>
              <a:rPr lang="es-MX" sz="2000" b="0" i="0" strike="noStrike" cap="none" spc="0" baseline="0" dirty="0" err="1">
                <a:solidFill>
                  <a:srgbClr val="000000"/>
                </a:solidFill>
                <a:effectLst/>
                <a:latin typeface="Tahoma"/>
                <a:ea typeface="Tahoma"/>
                <a:cs typeface="Tahoma"/>
              </a:rPr>
              <a:t>Relationships</a:t>
            </a:r>
            <a:r>
              <a:rPr lang="es-MX" sz="2000" b="0" i="0" strike="noStrike" cap="none" spc="0" baseline="0" dirty="0">
                <a:solidFill>
                  <a:srgbClr val="000000"/>
                </a:solidFill>
                <a:effectLst/>
                <a:latin typeface="Tahoma"/>
                <a:ea typeface="Tahoma"/>
                <a:cs typeface="Tahoma"/>
              </a:rPr>
              <a:t> (Mis derechos mi vida: un programa de estudios para relaciones más seguras) es una infracción directa de las leyes de derechos de autor.</a:t>
            </a:r>
          </a:p>
          <a:p>
            <a:endParaRPr lang="en-US" sz="800" dirty="0">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r>
              <a:rPr lang="es-MX" sz="2000" b="0" i="0" strike="noStrike" cap="none" spc="0" baseline="0" dirty="0" err="1">
                <a:solidFill>
                  <a:srgbClr val="000000"/>
                </a:solidFill>
                <a:effectLst/>
                <a:latin typeface="Tahoma"/>
                <a:ea typeface="Tahoma"/>
                <a:cs typeface="Tahoma"/>
              </a:rPr>
              <a:t>Westmore</a:t>
            </a:r>
            <a:r>
              <a:rPr lang="es-MX" sz="2000" b="0" i="0" strike="noStrike" cap="none" spc="0" baseline="0" dirty="0">
                <a:solidFill>
                  <a:srgbClr val="000000"/>
                </a:solidFill>
                <a:effectLst/>
                <a:latin typeface="Tahoma"/>
                <a:ea typeface="Tahoma"/>
                <a:cs typeface="Tahoma"/>
              </a:rPr>
              <a:t>, M. y </a:t>
            </a:r>
            <a:r>
              <a:rPr lang="es-MX" sz="2000" b="0" i="0" strike="noStrike" cap="none" spc="0" baseline="0" dirty="0" err="1">
                <a:solidFill>
                  <a:srgbClr val="000000"/>
                </a:solidFill>
                <a:effectLst/>
                <a:latin typeface="Tahoma"/>
                <a:ea typeface="Tahoma"/>
                <a:cs typeface="Tahoma"/>
              </a:rPr>
              <a:t>Lersch</a:t>
            </a:r>
            <a:r>
              <a:rPr lang="es-MX" sz="2000" b="0" i="0" strike="noStrike" cap="none" spc="0" baseline="0" dirty="0">
                <a:solidFill>
                  <a:srgbClr val="000000"/>
                </a:solidFill>
                <a:effectLst/>
                <a:latin typeface="Tahoma"/>
                <a:ea typeface="Tahoma"/>
                <a:cs typeface="Tahoma"/>
              </a:rPr>
              <a:t>, H. (2021 o 2022). </a:t>
            </a:r>
            <a:r>
              <a:rPr lang="es-MX" sz="2000" b="0" i="1" strike="noStrike" cap="none" spc="0" baseline="0" dirty="0" err="1">
                <a:solidFill>
                  <a:srgbClr val="000000"/>
                </a:solidFill>
                <a:effectLst/>
                <a:latin typeface="Tahoma"/>
                <a:ea typeface="Tahoma"/>
                <a:cs typeface="Tahoma"/>
              </a:rPr>
              <a:t>My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ights</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M</a:t>
            </a:r>
            <a:r>
              <a:rPr lang="es-MX" sz="2000" b="0" i="1" strike="noStrike" cap="none" spc="0" baseline="0" dirty="0" err="1">
                <a:solidFill>
                  <a:srgbClr val="000000"/>
                </a:solidFill>
                <a:effectLst/>
                <a:latin typeface="Tahoma"/>
                <a:ea typeface="Tahoma"/>
                <a:cs typeface="Tahoma"/>
              </a:rPr>
              <a:t>y</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L</a:t>
            </a:r>
            <a:r>
              <a:rPr lang="es-MX" sz="2000" b="0" i="1" strike="noStrike" cap="none" spc="0" baseline="0" dirty="0" err="1">
                <a:solidFill>
                  <a:srgbClr val="000000"/>
                </a:solidFill>
                <a:effectLst/>
                <a:latin typeface="Tahoma"/>
                <a:ea typeface="Tahoma"/>
                <a:cs typeface="Tahoma"/>
              </a:rPr>
              <a:t>ife</a:t>
            </a:r>
            <a:r>
              <a:rPr lang="es-MX" sz="2000" b="0" i="1" strike="noStrike" cap="none" spc="0" baseline="0" dirty="0">
                <a:solidFill>
                  <a:srgbClr val="000000"/>
                </a:solidFill>
                <a:effectLst/>
                <a:latin typeface="Tahoma"/>
                <a:ea typeface="Tahoma"/>
                <a:cs typeface="Tahoma"/>
              </a:rPr>
              <a:t>: A </a:t>
            </a:r>
            <a:r>
              <a:rPr lang="es-MX" sz="2000" i="1" dirty="0" err="1">
                <a:solidFill>
                  <a:srgbClr val="000000"/>
                </a:solidFill>
                <a:latin typeface="Tahoma"/>
                <a:ea typeface="Tahoma"/>
                <a:cs typeface="Tahoma"/>
              </a:rPr>
              <a:t>C</a:t>
            </a:r>
            <a:r>
              <a:rPr lang="es-MX" sz="2000" b="0" i="1" strike="noStrike" cap="none" spc="0" baseline="0" dirty="0" err="1">
                <a:solidFill>
                  <a:srgbClr val="000000"/>
                </a:solidFill>
                <a:effectLst/>
                <a:latin typeface="Tahoma"/>
                <a:ea typeface="Tahoma"/>
                <a:cs typeface="Tahoma"/>
              </a:rPr>
              <a:t>urriculum</a:t>
            </a:r>
            <a:r>
              <a:rPr lang="es-MX" sz="2000" b="0" i="1" strike="noStrike" cap="none" spc="0" baseline="0" dirty="0">
                <a:solidFill>
                  <a:srgbClr val="000000"/>
                </a:solidFill>
                <a:effectLst/>
                <a:latin typeface="Tahoma"/>
                <a:ea typeface="Tahoma"/>
                <a:cs typeface="Tahoma"/>
              </a:rPr>
              <a:t> </a:t>
            </a:r>
            <a:r>
              <a:rPr lang="es-MX" sz="2000" b="0" i="1" strike="noStrike" cap="none" spc="0" baseline="0" dirty="0" err="1">
                <a:solidFill>
                  <a:srgbClr val="000000"/>
                </a:solidFill>
                <a:effectLst/>
                <a:latin typeface="Tahoma"/>
                <a:ea typeface="Tahoma"/>
                <a:cs typeface="Tahoma"/>
              </a:rPr>
              <a:t>for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S</a:t>
            </a:r>
            <a:r>
              <a:rPr lang="es-MX" sz="2000" b="0" i="1" strike="noStrike" cap="none" spc="0" baseline="0" dirty="0" err="1">
                <a:solidFill>
                  <a:srgbClr val="000000"/>
                </a:solidFill>
                <a:effectLst/>
                <a:latin typeface="Tahoma"/>
                <a:ea typeface="Tahoma"/>
                <a:cs typeface="Tahoma"/>
              </a:rPr>
              <a:t>afer</a:t>
            </a:r>
            <a:r>
              <a:rPr lang="es-MX" sz="2000" b="0" i="1" strike="noStrike" cap="none" spc="0" baseline="0" dirty="0">
                <a:solidFill>
                  <a:srgbClr val="000000"/>
                </a:solidFill>
                <a:effectLst/>
                <a:latin typeface="Tahoma"/>
                <a:ea typeface="Tahoma"/>
                <a:cs typeface="Tahoma"/>
              </a:rPr>
              <a:t> </a:t>
            </a:r>
            <a:r>
              <a:rPr lang="es-MX" sz="2000" i="1" dirty="0" err="1">
                <a:solidFill>
                  <a:srgbClr val="000000"/>
                </a:solidFill>
                <a:latin typeface="Tahoma"/>
                <a:ea typeface="Tahoma"/>
                <a:cs typeface="Tahoma"/>
              </a:rPr>
              <a:t>R</a:t>
            </a:r>
            <a:r>
              <a:rPr lang="es-MX" sz="2000" b="0" i="1" strike="noStrike" cap="none" spc="0" baseline="0" dirty="0" err="1">
                <a:solidFill>
                  <a:srgbClr val="000000"/>
                </a:solidFill>
                <a:effectLst/>
                <a:latin typeface="Tahoma"/>
                <a:ea typeface="Tahoma"/>
                <a:cs typeface="Tahoma"/>
              </a:rPr>
              <a:t>elationships</a:t>
            </a:r>
            <a:r>
              <a:rPr lang="es-MX" sz="2000" b="0" i="0" strike="noStrike" cap="none" spc="0" baseline="0" dirty="0">
                <a:solidFill>
                  <a:srgbClr val="000000"/>
                </a:solidFill>
                <a:effectLst/>
                <a:latin typeface="Tahoma"/>
                <a:ea typeface="Tahoma"/>
                <a:cs typeface="Tahoma"/>
              </a:rPr>
              <a:t>.  Schwartz, M. (Ed.). </a:t>
            </a:r>
            <a:r>
              <a:rPr lang="es-MX" sz="2000" b="0" i="0" strike="noStrike" cap="none" spc="0" baseline="0" dirty="0" err="1">
                <a:solidFill>
                  <a:srgbClr val="000000"/>
                </a:solidFill>
                <a:effectLst/>
                <a:latin typeface="Tahoma"/>
                <a:ea typeface="Tahoma"/>
                <a:cs typeface="Tahoma"/>
              </a:rPr>
              <a:t>The</a:t>
            </a:r>
            <a:r>
              <a:rPr lang="es-MX" sz="2000" b="0" i="0" strike="noStrike" cap="none" spc="0" baseline="0" dirty="0">
                <a:solidFill>
                  <a:srgbClr val="000000"/>
                </a:solidFill>
                <a:effectLst/>
                <a:latin typeface="Tahoma"/>
                <a:ea typeface="Tahoma"/>
                <a:cs typeface="Tahoma"/>
              </a:rPr>
              <a:t> SAFE Alliance. Austin, TX.</a:t>
            </a: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a:p>
            <a:pPr marR="0" lvl="0">
              <a:spcBef>
                <a:spcPct val="0"/>
              </a:spcBef>
              <a:spcAft>
                <a:spcPct val="0"/>
              </a:spcAft>
            </a:pPr>
            <a:endParaRPr lang="en-US" sz="20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524654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t="9151"/>
          <a:stretch>
            <a:fillRect/>
          </a:stretch>
        </p:blipFill>
        <p:spPr>
          <a:xfrm>
            <a:off x="1469873" y="106094"/>
            <a:ext cx="8913404" cy="45620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l="4832" t="6144" r="78000" b="69150"/>
          <a:stretch>
            <a:fillRect/>
          </a:stretch>
        </p:blipFill>
        <p:spPr>
          <a:xfrm>
            <a:off x="-18800" y="0"/>
            <a:ext cx="2088777" cy="1694330"/>
          </a:xfrm>
          <a:prstGeom prst="rect">
            <a:avLst/>
          </a:prstGeom>
        </p:spPr>
      </p:pic>
      <p:grpSp>
        <p:nvGrpSpPr>
          <p:cNvPr id="9" name="Group 8"/>
          <p:cNvGrpSpPr/>
          <p:nvPr/>
        </p:nvGrpSpPr>
        <p:grpSpPr>
          <a:xfrm>
            <a:off x="3693527" y="3577714"/>
            <a:ext cx="4711388" cy="2861187"/>
            <a:chOff x="2677554" y="1489008"/>
            <a:chExt cx="7377954" cy="4572001"/>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1910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94795097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0"/>
            <a:ext cx="2088777" cy="1694330"/>
          </a:xfrm>
          <a:prstGeom prst="rect">
            <a:avLst/>
          </a:prstGeom>
        </p:spPr>
      </p:pic>
      <p:grpSp>
        <p:nvGrpSpPr>
          <p:cNvPr id="9" name="Group 8"/>
          <p:cNvGrpSpPr/>
          <p:nvPr/>
        </p:nvGrpSpPr>
        <p:grpSpPr>
          <a:xfrm>
            <a:off x="29496" y="2272871"/>
            <a:ext cx="12074013" cy="3304739"/>
            <a:chOff x="0" y="2038946"/>
            <a:chExt cx="12074013" cy="3304739"/>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 name="TextBox 1"/>
          <p:cNvSpPr txBox="1"/>
          <p:nvPr/>
        </p:nvSpPr>
        <p:spPr>
          <a:xfrm>
            <a:off x="2074029" y="239091"/>
            <a:ext cx="8878529" cy="1737360"/>
          </a:xfrm>
          <a:prstGeom prst="rect">
            <a:avLst/>
          </a:prstGeom>
          <a:noFill/>
        </p:spPr>
        <p:txBody>
          <a:bodyPr wrap="square" rtlCol="0">
            <a:spAutoFit/>
          </a:bodyPr>
          <a:lstStyle/>
          <a:p>
            <a:pPr algn="ctr"/>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Cuando no se respeta </a:t>
            </a:r>
          </a:p>
          <a:p>
            <a:pPr algn="ctr"/>
            <a:r>
              <a:rPr lang="es-MX" sz="5400" b="1" i="0" strike="noStrike" cap="none" spc="0" baseline="0" dirty="0">
                <a:solidFill>
                  <a:srgbClr val="000000"/>
                </a:solidFill>
                <a:effectLst/>
                <a:latin typeface="PraterBlockPro" panose="020B0504010101020102" pitchFamily="34" charset="77"/>
                <a:ea typeface="Tahoma"/>
                <a:cs typeface="PraterBlockPro" panose="020B0504010101020102" pitchFamily="34" charset="77"/>
              </a:rPr>
              <a:t>su límite</a:t>
            </a:r>
          </a:p>
        </p:txBody>
      </p:sp>
      <p:sp>
        <p:nvSpPr>
          <p:cNvPr id="3" name="TextBox 2"/>
          <p:cNvSpPr txBox="1"/>
          <p:nvPr/>
        </p:nvSpPr>
        <p:spPr>
          <a:xfrm>
            <a:off x="545690" y="5081274"/>
            <a:ext cx="1528339" cy="82296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Me da asco</a:t>
            </a:r>
          </a:p>
        </p:txBody>
      </p:sp>
      <p:sp>
        <p:nvSpPr>
          <p:cNvPr id="11" name="TextBox 10"/>
          <p:cNvSpPr txBox="1"/>
          <p:nvPr/>
        </p:nvSpPr>
        <p:spPr>
          <a:xfrm>
            <a:off x="2681392" y="5081274"/>
            <a:ext cx="2075723"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Nervioso</a:t>
            </a:r>
          </a:p>
        </p:txBody>
      </p:sp>
      <p:sp>
        <p:nvSpPr>
          <p:cNvPr id="12" name="TextBox 11"/>
          <p:cNvSpPr txBox="1"/>
          <p:nvPr/>
        </p:nvSpPr>
        <p:spPr>
          <a:xfrm>
            <a:off x="5601572" y="5081272"/>
            <a:ext cx="971698" cy="457200"/>
          </a:xfrm>
          <a:prstGeom prst="rect">
            <a:avLst/>
          </a:prstGeom>
          <a:noFill/>
          <a:ln w="57150">
            <a:solidFill>
              <a:schemeClr val="tx1"/>
            </a:solidFill>
          </a:ln>
        </p:spPr>
        <p:txBody>
          <a:bodyPr wrap="square" rtlCol="0">
            <a:spAutoFit/>
          </a:bodyPr>
          <a:lstStyle/>
          <a:p>
            <a:pPr algn="ctr"/>
            <a:r>
              <a:rPr lang="es-MX" sz="2400" b="0" i="0" strike="noStrike" cap="none" spc="0" baseline="0">
                <a:solidFill>
                  <a:srgbClr val="000000"/>
                </a:solidFill>
                <a:effectLst/>
                <a:latin typeface="Tahoma"/>
                <a:ea typeface="Tahoma"/>
                <a:cs typeface="Tahoma"/>
              </a:rPr>
              <a:t>Triste</a:t>
            </a:r>
          </a:p>
        </p:txBody>
      </p:sp>
      <p:sp>
        <p:nvSpPr>
          <p:cNvPr id="13" name="TextBox 12"/>
          <p:cNvSpPr txBox="1"/>
          <p:nvPr/>
        </p:nvSpPr>
        <p:spPr>
          <a:xfrm>
            <a:off x="7611800" y="5115945"/>
            <a:ext cx="1836999"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Enojado</a:t>
            </a:r>
          </a:p>
        </p:txBody>
      </p:sp>
      <p:sp>
        <p:nvSpPr>
          <p:cNvPr id="14" name="TextBox 13"/>
          <p:cNvSpPr txBox="1"/>
          <p:nvPr/>
        </p:nvSpPr>
        <p:spPr>
          <a:xfrm>
            <a:off x="9895049" y="5081272"/>
            <a:ext cx="2080172" cy="461665"/>
          </a:xfrm>
          <a:prstGeom prst="rect">
            <a:avLst/>
          </a:prstGeom>
          <a:noFill/>
          <a:ln w="57150">
            <a:solidFill>
              <a:schemeClr val="tx1"/>
            </a:solidFill>
          </a:ln>
        </p:spPr>
        <p:txBody>
          <a:bodyPr wrap="square" rtlCol="0">
            <a:spAutoFit/>
          </a:bodyPr>
          <a:lstStyle/>
          <a:p>
            <a:pPr algn="ctr"/>
            <a:r>
              <a:rPr lang="es-MX" sz="2400" b="0" i="0" strike="noStrike" cap="none" spc="0" baseline="0" dirty="0">
                <a:solidFill>
                  <a:srgbClr val="000000"/>
                </a:solidFill>
                <a:effectLst/>
                <a:latin typeface="Tahoma"/>
                <a:ea typeface="Tahoma"/>
                <a:cs typeface="Tahoma"/>
              </a:rPr>
              <a:t>Asustado</a:t>
            </a: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7"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67501663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70" y="0"/>
            <a:ext cx="12166314" cy="6858000"/>
          </a:xfrm>
          <a:prstGeom prst="rect">
            <a:avLst/>
          </a:prstGeom>
        </p:spPr>
      </p:pic>
      <p:sp>
        <p:nvSpPr>
          <p:cNvPr id="10" name="TextBox 9"/>
          <p:cNvSpPr txBox="1"/>
          <p:nvPr/>
        </p:nvSpPr>
        <p:spPr>
          <a:xfrm>
            <a:off x="8414116" y="1197258"/>
            <a:ext cx="4369548" cy="944880"/>
          </a:xfrm>
          <a:prstGeom prst="rect">
            <a:avLst/>
          </a:prstGeom>
          <a:noFill/>
        </p:spPr>
        <p:txBody>
          <a:bodyPr wrap="square" rtlCol="0">
            <a:spAutoFit/>
          </a:bodyPr>
          <a:lstStyle/>
          <a:p>
            <a:pPr algn="ctr"/>
            <a:r>
              <a:rPr lang="es-MX" sz="2800" b="0" i="0" strike="noStrike" cap="none" spc="0" baseline="0">
                <a:solidFill>
                  <a:srgbClr val="000000"/>
                </a:solidFill>
                <a:effectLst/>
                <a:latin typeface="Tahoma"/>
                <a:ea typeface="Tahoma"/>
                <a:cs typeface="Tahoma"/>
              </a:rPr>
              <a:t>Plática sobre </a:t>
            </a:r>
          </a:p>
          <a:p>
            <a:pPr algn="ctr"/>
            <a:r>
              <a:rPr lang="es-MX" sz="2800" b="0" i="0" strike="noStrike" cap="none" spc="0" baseline="0">
                <a:solidFill>
                  <a:srgbClr val="000000"/>
                </a:solidFill>
                <a:effectLst/>
                <a:latin typeface="Tahoma"/>
                <a:ea typeface="Tahoma"/>
                <a:cs typeface="Tahoma"/>
              </a:rPr>
              <a:t>límites</a:t>
            </a:r>
          </a:p>
        </p:txBody>
      </p:sp>
      <p:sp>
        <p:nvSpPr>
          <p:cNvPr id="11" name="TextBox 10"/>
          <p:cNvSpPr txBox="1"/>
          <p:nvPr/>
        </p:nvSpPr>
        <p:spPr>
          <a:xfrm>
            <a:off x="4878470" y="2419988"/>
            <a:ext cx="5639956"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Juego Está bien o no está bien</a:t>
            </a:r>
          </a:p>
        </p:txBody>
      </p:sp>
      <p:sp>
        <p:nvSpPr>
          <p:cNvPr id="12" name="TextBox 11"/>
          <p:cNvSpPr txBox="1"/>
          <p:nvPr/>
        </p:nvSpPr>
        <p:spPr>
          <a:xfrm>
            <a:off x="3698978" y="4802836"/>
            <a:ext cx="2973965" cy="520278"/>
          </a:xfrm>
          <a:prstGeom prst="rect">
            <a:avLst/>
          </a:prstGeom>
          <a:noFill/>
        </p:spPr>
        <p:txBody>
          <a:bodyPr wrap="square" rtlCol="0">
            <a:spAutoFit/>
          </a:bodyPr>
          <a:lstStyle/>
          <a:p>
            <a:r>
              <a:rPr lang="es-MX" sz="2800" b="0" i="0" strike="noStrike" cap="none" spc="0" baseline="0" dirty="0">
                <a:solidFill>
                  <a:srgbClr val="000000"/>
                </a:solidFill>
                <a:effectLst/>
                <a:latin typeface="Tahoma"/>
                <a:ea typeface="Tahoma"/>
                <a:cs typeface="Tahoma"/>
              </a:rPr>
              <a:t>Herramienta ¡NO!</a:t>
            </a:r>
          </a:p>
        </p:txBody>
      </p:sp>
      <p:sp>
        <p:nvSpPr>
          <p:cNvPr id="14" name="TextBox 13"/>
          <p:cNvSpPr txBox="1"/>
          <p:nvPr/>
        </p:nvSpPr>
        <p:spPr>
          <a:xfrm>
            <a:off x="8832745" y="5253355"/>
            <a:ext cx="3044822" cy="51816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Guía de límites</a:t>
            </a:r>
          </a:p>
        </p:txBody>
      </p:sp>
      <p:grpSp>
        <p:nvGrpSpPr>
          <p:cNvPr id="8" name="Group 7"/>
          <p:cNvGrpSpPr/>
          <p:nvPr/>
        </p:nvGrpSpPr>
        <p:grpSpPr>
          <a:xfrm>
            <a:off x="2383578" y="1910996"/>
            <a:ext cx="2372238" cy="1551606"/>
            <a:chOff x="2677554" y="1489008"/>
            <a:chExt cx="7377954" cy="4572001"/>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t="4183" r="67947" b="43399"/>
            <a:stretch>
              <a:fillRect/>
            </a:stretch>
          </p:blipFill>
          <p:spPr>
            <a:xfrm>
              <a:off x="2677554" y="1489008"/>
              <a:ext cx="3899647" cy="359484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l="69863" t="8889" r="3242" b="38562"/>
            <a:stretch>
              <a:fillRect/>
            </a:stretch>
          </p:blipFill>
          <p:spPr>
            <a:xfrm>
              <a:off x="6783389" y="2457197"/>
              <a:ext cx="3272119" cy="3603812"/>
            </a:xfrm>
            <a:prstGeom prst="rect">
              <a:avLst/>
            </a:prstGeom>
          </p:spPr>
        </p:pic>
      </p:grpSp>
      <p:grpSp>
        <p:nvGrpSpPr>
          <p:cNvPr id="17" name="Group 16"/>
          <p:cNvGrpSpPr/>
          <p:nvPr/>
        </p:nvGrpSpPr>
        <p:grpSpPr>
          <a:xfrm>
            <a:off x="6541563" y="1273552"/>
            <a:ext cx="2979174" cy="840556"/>
            <a:chOff x="0" y="2038946"/>
            <a:chExt cx="12074013" cy="3304739"/>
          </a:xfrm>
        </p:grpSpPr>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rcRect l="24503" t="47957" r="26887"/>
            <a:stretch>
              <a:fillRect/>
            </a:stretch>
          </p:blipFill>
          <p:spPr>
            <a:xfrm>
              <a:off x="0" y="2292504"/>
              <a:ext cx="5055882" cy="3051181"/>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rcRect l="24503" r="26887" b="51613"/>
            <a:stretch>
              <a:fillRect/>
            </a:stretch>
          </p:blipFill>
          <p:spPr>
            <a:xfrm>
              <a:off x="4860356" y="2038946"/>
              <a:ext cx="5005197" cy="2808402"/>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rcRect t="49247" r="75133"/>
            <a:stretch>
              <a:fillRect/>
            </a:stretch>
          </p:blipFill>
          <p:spPr>
            <a:xfrm>
              <a:off x="9552039" y="2442169"/>
              <a:ext cx="2521974" cy="2901516"/>
            </a:xfrm>
            <a:prstGeom prst="rect">
              <a:avLst/>
            </a:prstGeom>
          </p:spPr>
        </p:pic>
      </p:grpSp>
      <p:sp>
        <p:nvSpPr>
          <p:cNvPr id="21" name="TextBox 20"/>
          <p:cNvSpPr txBox="1"/>
          <p:nvPr/>
        </p:nvSpPr>
        <p:spPr>
          <a:xfrm>
            <a:off x="3879538" y="3557224"/>
            <a:ext cx="2688277" cy="944880"/>
          </a:xfrm>
          <a:prstGeom prst="rect">
            <a:avLst/>
          </a:prstGeom>
          <a:noFill/>
        </p:spPr>
        <p:txBody>
          <a:bodyPr wrap="square" rtlCol="0">
            <a:spAutoFit/>
          </a:bodyPr>
          <a:lstStyle/>
          <a:p>
            <a:r>
              <a:rPr lang="es-MX" sz="2800" b="0" i="0" strike="noStrike" cap="none" spc="0" baseline="0">
                <a:solidFill>
                  <a:srgbClr val="000000"/>
                </a:solidFill>
                <a:effectLst/>
                <a:latin typeface="Tahoma"/>
                <a:ea typeface="Tahoma"/>
                <a:cs typeface="Tahoma"/>
              </a:rPr>
              <a:t>Descanso para el cerebro</a:t>
            </a:r>
          </a:p>
        </p:txBody>
      </p:sp>
      <p:pic>
        <p:nvPicPr>
          <p:cNvPr id="22" name="Picture 21"/>
          <p:cNvPicPr>
            <a:picLocks noChangeAspect="1"/>
          </p:cNvPicPr>
          <p:nvPr/>
        </p:nvPicPr>
        <p:blipFill>
          <a:blip r:embed="rId9"/>
          <a:stretch>
            <a:fillRect/>
          </a:stretch>
        </p:blipFill>
        <p:spPr>
          <a:xfrm>
            <a:off x="2383578" y="3300060"/>
            <a:ext cx="1568990" cy="1098788"/>
          </a:xfrm>
          <a:prstGeom prst="rect">
            <a:avLst/>
          </a:prstGeom>
        </p:spPr>
      </p:pic>
      <p:pic>
        <p:nvPicPr>
          <p:cNvPr id="26" name="Picture 25"/>
          <p:cNvPicPr>
            <a:picLocks noChangeAspect="1"/>
          </p:cNvPicPr>
          <p:nvPr/>
        </p:nvPicPr>
        <p:blipFill>
          <a:blip r:embed="rId10">
            <a:extLst>
              <a:ext uri="{28A0092B-C50C-407E-A947-70E740481C1C}">
                <a14:useLocalDpi xmlns:a14="http://schemas.microsoft.com/office/drawing/2010/main" val="0"/>
              </a:ext>
            </a:extLst>
          </a:blip>
          <a:srcRect l="67315" t="67058" r="20748" b="14772"/>
          <a:stretch>
            <a:fillRect/>
          </a:stretch>
        </p:blipFill>
        <p:spPr>
          <a:xfrm>
            <a:off x="1375335" y="1004046"/>
            <a:ext cx="1452282" cy="1246094"/>
          </a:xfrm>
          <a:prstGeom prst="rect">
            <a:avLst/>
          </a:prstGeom>
        </p:spPr>
      </p:pic>
      <p:pic>
        <p:nvPicPr>
          <p:cNvPr id="28" name="Picture 27"/>
          <p:cNvPicPr>
            <a:picLocks noChangeAspect="1"/>
          </p:cNvPicPr>
          <p:nvPr/>
        </p:nvPicPr>
        <p:blipFill>
          <a:blip r:embed="rId11">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9"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grpSp>
        <p:nvGrpSpPr>
          <p:cNvPr id="25" name="Group 24"/>
          <p:cNvGrpSpPr/>
          <p:nvPr/>
        </p:nvGrpSpPr>
        <p:grpSpPr>
          <a:xfrm>
            <a:off x="1877215" y="274635"/>
            <a:ext cx="5639954" cy="640080"/>
            <a:chOff x="2143432" y="259759"/>
            <a:chExt cx="4449299" cy="640080"/>
          </a:xfrm>
        </p:grpSpPr>
        <p:sp>
          <p:nvSpPr>
            <p:cNvPr id="27" name="Rectangle 26"/>
            <p:cNvSpPr/>
            <p:nvPr/>
          </p:nvSpPr>
          <p:spPr>
            <a:xfrm>
              <a:off x="2143433" y="287468"/>
              <a:ext cx="3490452" cy="5423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2143432" y="259759"/>
              <a:ext cx="4449299" cy="640080"/>
            </a:xfrm>
            <a:prstGeom prst="rect">
              <a:avLst/>
            </a:prstGeom>
            <a:noFill/>
          </p:spPr>
          <p:txBody>
            <a:bodyPr wrap="square" rtlCol="0">
              <a:spAutoFit/>
            </a:bodyPr>
            <a:lstStyle/>
            <a:p>
              <a:r>
                <a:rPr lang="es-MX" sz="3600" b="0" i="0" strike="noStrike" cap="none" spc="0" baseline="0" dirty="0">
                  <a:solidFill>
                    <a:srgbClr val="000000"/>
                  </a:solidFill>
                  <a:effectLst/>
                  <a:latin typeface="Marvin Round" panose="02000000000000000000" pitchFamily="2" charset="0"/>
                  <a:ea typeface="Open Sans Extrabold"/>
                  <a:cs typeface="Open Sans Extrabold"/>
                </a:rPr>
                <a:t>La clase de hoy</a:t>
              </a:r>
            </a:p>
          </p:txBody>
        </p:sp>
      </p:grpSp>
      <p:pic>
        <p:nvPicPr>
          <p:cNvPr id="31" name="Picture 30"/>
          <p:cNvPicPr>
            <a:picLocks noChangeAspect="1"/>
          </p:cNvPicPr>
          <p:nvPr/>
        </p:nvPicPr>
        <p:blipFill>
          <a:blip r:embed="rId12"/>
          <a:stretch>
            <a:fillRect/>
          </a:stretch>
        </p:blipFill>
        <p:spPr>
          <a:xfrm>
            <a:off x="6559706" y="4867682"/>
            <a:ext cx="2113671" cy="1724724"/>
          </a:xfrm>
          <a:prstGeom prst="rect">
            <a:avLst/>
          </a:prstGeom>
        </p:spPr>
      </p:pic>
      <p:pic>
        <p:nvPicPr>
          <p:cNvPr id="2" name="Picture 1" descr="49d566a3-d1bf-4f18-bb85-0332de7b2db2@namprd16">
            <a:extLst>
              <a:ext uri="{FF2B5EF4-FFF2-40B4-BE49-F238E27FC236}">
                <a16:creationId xmlns:a16="http://schemas.microsoft.com/office/drawing/2014/main" id="{D56E56FB-8536-182B-8C8E-937DD4390CD7}"/>
              </a:ext>
            </a:extLst>
          </p:cNvPr>
          <p:cNvPicPr>
            <a:picLocks noChangeAspect="1"/>
          </p:cNvPicPr>
          <p:nvPr/>
        </p:nvPicPr>
        <p:blipFill>
          <a:blip r:embed="rId13">
            <a:extLst>
              <a:ext uri="{28A0092B-C50C-407E-A947-70E740481C1C}">
                <a14:useLocalDpi xmlns:a14="http://schemas.microsoft.com/office/drawing/2010/main" val="0"/>
              </a:ext>
            </a:extLst>
          </a:blip>
          <a:srcRect l="37908" t="38300" r="40102" b="25132"/>
          <a:stretch>
            <a:fillRect/>
          </a:stretch>
        </p:blipFill>
        <p:spPr bwMode="auto">
          <a:xfrm>
            <a:off x="2369093" y="4399737"/>
            <a:ext cx="1356726" cy="1271869"/>
          </a:xfrm>
          <a:prstGeom prst="rect">
            <a:avLst/>
          </a:prstGeom>
          <a:noFill/>
          <a:ln>
            <a:noFill/>
          </a:ln>
        </p:spPr>
      </p:pic>
    </p:spTree>
    <p:extLst>
      <p:ext uri="{BB962C8B-B14F-4D97-AF65-F5344CB8AC3E}">
        <p14:creationId xmlns:p14="http://schemas.microsoft.com/office/powerpoint/2010/main" val="31112046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4832" t="6144" r="78000" b="69150"/>
          <a:stretch>
            <a:fillRect/>
          </a:stretch>
        </p:blipFill>
        <p:spPr>
          <a:xfrm>
            <a:off x="-14748" y="-14748"/>
            <a:ext cx="2088777" cy="169433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a:off x="5706749" y="-201301"/>
            <a:ext cx="829114" cy="7059301"/>
          </a:xfrm>
          <a:prstGeom prst="rect">
            <a:avLst/>
          </a:prstGeom>
        </p:spPr>
      </p:pic>
      <p:grpSp>
        <p:nvGrpSpPr>
          <p:cNvPr id="17" name="Group 16"/>
          <p:cNvGrpSpPr/>
          <p:nvPr/>
        </p:nvGrpSpPr>
        <p:grpSpPr>
          <a:xfrm>
            <a:off x="674370" y="2434313"/>
            <a:ext cx="11088893" cy="2389147"/>
            <a:chOff x="734987" y="2434313"/>
            <a:chExt cx="11028276" cy="2285477"/>
          </a:xfrm>
        </p:grpSpPr>
        <p:grpSp>
          <p:nvGrpSpPr>
            <p:cNvPr id="15" name="Group 14"/>
            <p:cNvGrpSpPr/>
            <p:nvPr/>
          </p:nvGrpSpPr>
          <p:grpSpPr>
            <a:xfrm>
              <a:off x="734987" y="2457451"/>
              <a:ext cx="4645851" cy="2262339"/>
              <a:chOff x="1836953" y="3465795"/>
              <a:chExt cx="3790380" cy="1666947"/>
            </a:xfrm>
          </p:grpSpPr>
          <p:sp>
            <p:nvSpPr>
              <p:cNvPr id="9" name="Rectangle 8"/>
              <p:cNvSpPr/>
              <p:nvPr/>
            </p:nvSpPr>
            <p:spPr>
              <a:xfrm>
                <a:off x="1836953" y="3465795"/>
                <a:ext cx="3790380" cy="166694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40317" y="3465795"/>
                <a:ext cx="1808284" cy="1666947"/>
              </a:xfrm>
              <a:prstGeom prst="rect">
                <a:avLst/>
              </a:prstGeom>
            </p:spPr>
          </p:pic>
          <p:sp>
            <p:nvSpPr>
              <p:cNvPr id="13" name="Title 1"/>
              <p:cNvSpPr txBox="1"/>
              <p:nvPr/>
            </p:nvSpPr>
            <p:spPr>
              <a:xfrm>
                <a:off x="3704749" y="3835107"/>
                <a:ext cx="1530756" cy="109700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grpSp>
          <p:nvGrpSpPr>
            <p:cNvPr id="16" name="Group 15"/>
            <p:cNvGrpSpPr/>
            <p:nvPr/>
          </p:nvGrpSpPr>
          <p:grpSpPr>
            <a:xfrm>
              <a:off x="7138222" y="2434313"/>
              <a:ext cx="4625041" cy="2285476"/>
              <a:chOff x="6790211" y="3503108"/>
              <a:chExt cx="3564835" cy="1643555"/>
            </a:xfrm>
          </p:grpSpPr>
          <p:sp>
            <p:nvSpPr>
              <p:cNvPr id="10" name="Rectangle 9"/>
              <p:cNvSpPr/>
              <p:nvPr/>
            </p:nvSpPr>
            <p:spPr>
              <a:xfrm>
                <a:off x="6790211" y="3505526"/>
                <a:ext cx="3564835" cy="1641137"/>
              </a:xfrm>
              <a:prstGeom prst="rect">
                <a:avLst/>
              </a:prstGeom>
              <a:solidFill>
                <a:srgbClr val="FF5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l="69863" t="8889" r="3242" b="38562"/>
              <a:stretch>
                <a:fillRect/>
              </a:stretch>
            </p:blipFill>
            <p:spPr>
              <a:xfrm>
                <a:off x="6971938" y="3503108"/>
                <a:ext cx="1492283" cy="1643555"/>
              </a:xfrm>
              <a:prstGeom prst="rect">
                <a:avLst/>
              </a:prstGeom>
            </p:spPr>
          </p:pic>
          <p:sp>
            <p:nvSpPr>
              <p:cNvPr id="14" name="Title 1"/>
              <p:cNvSpPr txBox="1"/>
              <p:nvPr/>
            </p:nvSpPr>
            <p:spPr>
              <a:xfrm>
                <a:off x="8573089" y="3835107"/>
                <a:ext cx="1530756" cy="1097000"/>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sz="5400" b="1" i="0" strike="noStrike" cap="none" spc="0" baseline="0">
                    <a:solidFill>
                      <a:srgbClr val="000000"/>
                    </a:solidFill>
                    <a:effectLst/>
                    <a:latin typeface="Tahoma"/>
                    <a:ea typeface="Tahoma"/>
                    <a:cs typeface="Tahoma"/>
                  </a:rPr>
                  <a:t>No está bien</a:t>
                </a:r>
              </a:p>
            </p:txBody>
          </p:sp>
        </p:grpSp>
      </p:grpSp>
      <p:pic>
        <p:nvPicPr>
          <p:cNvPr id="20" name="Picture 19"/>
          <p:cNvPicPr>
            <a:picLocks noChangeAspect="1"/>
          </p:cNvPicPr>
          <p:nvPr/>
        </p:nvPicPr>
        <p:blipFill>
          <a:blip r:embed="rId5">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21"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2140671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rcRect l="36442" t="4183" r="46905" b="72287"/>
          <a:stretch>
            <a:fillRect/>
          </a:stretch>
        </p:blipFill>
        <p:spPr>
          <a:xfrm>
            <a:off x="-14748" y="-14748"/>
            <a:ext cx="2026025" cy="161364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rcRect l="86769" r="8073" b="22092"/>
          <a:stretch>
            <a:fillRect/>
          </a:stretch>
        </p:blipFill>
        <p:spPr>
          <a:xfrm rot="16200000">
            <a:off x="5488123" y="-1365292"/>
            <a:ext cx="965877" cy="12049437"/>
          </a:xfrm>
          <a:prstGeom prst="rect">
            <a:avLst/>
          </a:prstGeom>
        </p:spPr>
      </p:pic>
      <p:grpSp>
        <p:nvGrpSpPr>
          <p:cNvPr id="10" name="Group 9"/>
          <p:cNvGrpSpPr/>
          <p:nvPr/>
        </p:nvGrpSpPr>
        <p:grpSpPr>
          <a:xfrm>
            <a:off x="4538498" y="4877794"/>
            <a:ext cx="3349180" cy="1451974"/>
            <a:chOff x="1836954" y="3491605"/>
            <a:chExt cx="3564835" cy="1641137"/>
          </a:xfrm>
        </p:grpSpPr>
        <p:sp>
          <p:nvSpPr>
            <p:cNvPr id="15" name="Rectangle 14"/>
            <p:cNvSpPr/>
            <p:nvPr/>
          </p:nvSpPr>
          <p:spPr>
            <a:xfrm>
              <a:off x="1836954" y="3491605"/>
              <a:ext cx="3564835" cy="1641137"/>
            </a:xfrm>
            <a:prstGeom prst="rect">
              <a:avLst/>
            </a:prstGeom>
            <a:solidFill>
              <a:srgbClr val="00B05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t="4183" r="67947" b="43399"/>
            <a:stretch>
              <a:fillRect/>
            </a:stretch>
          </p:blipFill>
          <p:spPr>
            <a:xfrm>
              <a:off x="1968316" y="3491605"/>
              <a:ext cx="1780286" cy="1641137"/>
            </a:xfrm>
            <a:prstGeom prst="rect">
              <a:avLst/>
            </a:prstGeom>
          </p:spPr>
        </p:pic>
        <p:sp>
          <p:nvSpPr>
            <p:cNvPr id="17" name="Title 1"/>
            <p:cNvSpPr txBox="1"/>
            <p:nvPr/>
          </p:nvSpPr>
          <p:spPr>
            <a:xfrm>
              <a:off x="3704749" y="3835107"/>
              <a:ext cx="1530756" cy="1097000"/>
            </a:xfrm>
            <a:prstGeom prst="rect">
              <a:avLst/>
            </a:prstGeom>
          </p:spPr>
          <p:txBody>
            <a:bodyPr vert="horz" lIns="91440" tIns="45720" rIns="91440" bIns="45720" rtlCol="0" anchor="ctr">
              <a:normAutofit fontScale="7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5400" b="1" i="0" strike="noStrike" cap="none" spc="0" baseline="0">
                  <a:solidFill>
                    <a:srgbClr val="000000"/>
                  </a:solidFill>
                  <a:effectLst/>
                  <a:latin typeface="Tahoma"/>
                  <a:ea typeface="Tahoma"/>
                  <a:cs typeface="Tahoma"/>
                </a:rPr>
                <a:t>Está bien</a:t>
              </a:r>
            </a:p>
          </p:txBody>
        </p:sp>
      </p:gr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263212"/>
            <a:ext cx="7010399" cy="4157235"/>
          </a:xfrm>
          <a:prstGeom prst="rect">
            <a:avLst/>
          </a:prstGeom>
        </p:spPr>
      </p:pic>
      <p:sp>
        <p:nvSpPr>
          <p:cNvPr id="2" name="TextBox 1"/>
          <p:cNvSpPr txBox="1"/>
          <p:nvPr/>
        </p:nvSpPr>
        <p:spPr>
          <a:xfrm>
            <a:off x="6680025" y="1446546"/>
            <a:ext cx="4483510" cy="2062103"/>
          </a:xfrm>
          <a:prstGeom prst="rect">
            <a:avLst/>
          </a:prstGeom>
          <a:noFill/>
        </p:spPr>
        <p:txBody>
          <a:bodyPr wrap="square" rtlCol="0">
            <a:spAutoFit/>
          </a:bodyPr>
          <a:lstStyle/>
          <a:p>
            <a:pPr algn="ctr"/>
            <a:r>
              <a:rPr lang="es-MX" sz="3200" b="1" i="0" strike="noStrike" cap="none" spc="0" baseline="0" dirty="0">
                <a:solidFill>
                  <a:srgbClr val="000000"/>
                </a:solidFill>
                <a:effectLst/>
                <a:latin typeface="Tahoma"/>
                <a:ea typeface="Tahoma"/>
                <a:cs typeface="Tahoma"/>
              </a:rPr>
              <a:t>Su </a:t>
            </a:r>
            <a:r>
              <a:rPr lang="es-MX" sz="3200" b="1" dirty="0">
                <a:solidFill>
                  <a:srgbClr val="000000"/>
                </a:solidFill>
                <a:latin typeface="Tahoma"/>
                <a:ea typeface="Tahoma"/>
                <a:cs typeface="Tahoma"/>
              </a:rPr>
              <a:t>mejor amigo</a:t>
            </a:r>
            <a:r>
              <a:rPr lang="es-MX" sz="3200" b="1" i="0" strike="noStrike" cap="none" spc="0" baseline="0" dirty="0">
                <a:solidFill>
                  <a:srgbClr val="000000"/>
                </a:solidFill>
                <a:effectLst/>
                <a:latin typeface="Tahoma"/>
                <a:ea typeface="Tahoma"/>
                <a:cs typeface="Tahoma"/>
              </a:rPr>
              <a:t> quiere pasar </a:t>
            </a:r>
          </a:p>
          <a:p>
            <a:pPr algn="ctr"/>
            <a:r>
              <a:rPr lang="es-MX" sz="3200" b="1" i="0" strike="noStrike" cap="none" spc="0" baseline="0" dirty="0">
                <a:solidFill>
                  <a:srgbClr val="000000"/>
                </a:solidFill>
                <a:effectLst/>
                <a:latin typeface="Tahoma"/>
                <a:ea typeface="Tahoma"/>
                <a:cs typeface="Tahoma"/>
              </a:rPr>
              <a:t>tiempo a solas con su familia.</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l="37147" t="37681" r="37800" b="44734"/>
          <a:stretch>
            <a:fillRect/>
          </a:stretch>
        </p:blipFill>
        <p:spPr>
          <a:xfrm>
            <a:off x="10927290" y="202648"/>
            <a:ext cx="1147800" cy="454130"/>
          </a:xfrm>
          <a:prstGeom prst="rect">
            <a:avLst/>
          </a:prstGeom>
        </p:spPr>
      </p:pic>
      <p:sp>
        <p:nvSpPr>
          <p:cNvPr id="13" name="Footer Placeholder 3"/>
          <p:cNvSpPr txBox="1"/>
          <p:nvPr/>
        </p:nvSpPr>
        <p:spPr>
          <a:xfrm>
            <a:off x="8921779" y="6438901"/>
            <a:ext cx="3224565" cy="419100"/>
          </a:xfrm>
          <a:prstGeom prst="rect">
            <a:avLst/>
          </a:prstGeom>
          <a:solidFill>
            <a:schemeClr val="bg1"/>
          </a:solidFill>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MX" sz="900" b="1" i="0" strike="noStrike" cap="all" spc="0" baseline="0">
                <a:solidFill>
                  <a:srgbClr val="000000"/>
                </a:solidFill>
                <a:effectLst/>
                <a:latin typeface="Verdana"/>
                <a:ea typeface="Verdana"/>
                <a:cs typeface="Verdana"/>
              </a:rPr>
              <a:t>© 2022 Programa de Servicios de SAFE para Personas con Discapacidades</a:t>
            </a:r>
          </a:p>
        </p:txBody>
      </p:sp>
    </p:spTree>
    <p:extLst>
      <p:ext uri="{BB962C8B-B14F-4D97-AF65-F5344CB8AC3E}">
        <p14:creationId xmlns:p14="http://schemas.microsoft.com/office/powerpoint/2010/main" val="34990362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Microsoft Windows NT 10.0"/>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5619</TotalTime>
  <Words>9051</Words>
  <Application>Microsoft Macintosh PowerPoint</Application>
  <PresentationFormat>Widescreen</PresentationFormat>
  <Paragraphs>570</Paragraphs>
  <Slides>47</Slides>
  <Notes>47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Calibri Light</vt:lpstr>
      <vt:lpstr>Comic Sans MS</vt:lpstr>
      <vt:lpstr>Arial</vt:lpstr>
      <vt:lpstr>PraterBlockPro</vt:lpstr>
      <vt:lpstr>Marvin Round</vt:lpstr>
      <vt:lpstr>Calibri</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dc:title>
  <dc:creator>Megan Westmore</dc:creator>
  <cp:lastModifiedBy>Eric Castro</cp:lastModifiedBy>
  <cp:revision>209</cp:revision>
  <dcterms:created xsi:type="dcterms:W3CDTF">2021-06-11T20:56:57Z</dcterms:created>
  <dcterms:modified xsi:type="dcterms:W3CDTF">2026-02-28T23:16:30Z</dcterms:modified>
</cp:coreProperties>
</file>